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6" r:id="rId5"/>
    <p:sldId id="259" r:id="rId6"/>
    <p:sldId id="298" r:id="rId7"/>
    <p:sldId id="260" r:id="rId8"/>
    <p:sldId id="271" r:id="rId9"/>
    <p:sldId id="272" r:id="rId10"/>
    <p:sldId id="261" r:id="rId11"/>
    <p:sldId id="262" r:id="rId12"/>
    <p:sldId id="263" r:id="rId13"/>
    <p:sldId id="264" r:id="rId14"/>
    <p:sldId id="265" r:id="rId15"/>
    <p:sldId id="273" r:id="rId16"/>
    <p:sldId id="274" r:id="rId17"/>
    <p:sldId id="275" r:id="rId18"/>
    <p:sldId id="276" r:id="rId19"/>
    <p:sldId id="277" r:id="rId20"/>
    <p:sldId id="266" r:id="rId21"/>
    <p:sldId id="267" r:id="rId22"/>
    <p:sldId id="268" r:id="rId23"/>
    <p:sldId id="269" r:id="rId24"/>
    <p:sldId id="270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6" r:id="rId35"/>
    <p:sldId id="288" r:id="rId36"/>
    <p:sldId id="299" r:id="rId37"/>
    <p:sldId id="289" r:id="rId38"/>
    <p:sldId id="290" r:id="rId39"/>
    <p:sldId id="292" r:id="rId40"/>
    <p:sldId id="291" r:id="rId41"/>
    <p:sldId id="293" r:id="rId42"/>
    <p:sldId id="294" r:id="rId43"/>
    <p:sldId id="29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  <a:srgbClr val="003366"/>
    <a:srgbClr val="1B0696"/>
    <a:srgbClr val="6633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03D-BAC6-477F-BFC3-099862EA084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F99-0AC6-4E5F-AEA4-BF39F8C322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03D-BAC6-477F-BFC3-099862EA084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F99-0AC6-4E5F-AEA4-BF39F8C32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03D-BAC6-477F-BFC3-099862EA084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F99-0AC6-4E5F-AEA4-BF39F8C32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03D-BAC6-477F-BFC3-099862EA084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F99-0AC6-4E5F-AEA4-BF39F8C32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03D-BAC6-477F-BFC3-099862EA084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388F99-0AC6-4E5F-AEA4-BF39F8C32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03D-BAC6-477F-BFC3-099862EA084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F99-0AC6-4E5F-AEA4-BF39F8C32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03D-BAC6-477F-BFC3-099862EA084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F99-0AC6-4E5F-AEA4-BF39F8C32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03D-BAC6-477F-BFC3-099862EA084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F99-0AC6-4E5F-AEA4-BF39F8C32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03D-BAC6-477F-BFC3-099862EA084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F99-0AC6-4E5F-AEA4-BF39F8C32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03D-BAC6-477F-BFC3-099862EA084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F99-0AC6-4E5F-AEA4-BF39F8C32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03D-BAC6-477F-BFC3-099862EA084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F99-0AC6-4E5F-AEA4-BF39F8C32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7D603D-BAC6-477F-BFC3-099862EA084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388F99-0AC6-4E5F-AEA4-BF39F8C32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шабл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1071546"/>
            <a:ext cx="53578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0033"/>
                </a:solidFill>
              </a:rPr>
              <a:t>        Викторина</a:t>
            </a:r>
          </a:p>
          <a:p>
            <a:endParaRPr lang="ru-RU" sz="4400" b="1" dirty="0" smtClean="0">
              <a:solidFill>
                <a:srgbClr val="660033"/>
              </a:solidFill>
            </a:endParaRPr>
          </a:p>
          <a:p>
            <a:r>
              <a:rPr lang="ru-RU" sz="4400" b="1" dirty="0" smtClean="0">
                <a:solidFill>
                  <a:srgbClr val="660033"/>
                </a:solidFill>
              </a:rPr>
              <a:t>  </a:t>
            </a:r>
            <a:r>
              <a:rPr lang="ru-RU" sz="4400" b="1" i="1" dirty="0" smtClean="0">
                <a:solidFill>
                  <a:srgbClr val="660033"/>
                </a:solidFill>
              </a:rPr>
              <a:t>«Великой Победе</a:t>
            </a:r>
          </a:p>
          <a:p>
            <a:r>
              <a:rPr lang="ru-RU" sz="4400" b="1" i="1" dirty="0" smtClean="0">
                <a:solidFill>
                  <a:srgbClr val="660033"/>
                </a:solidFill>
              </a:rPr>
              <a:t>    посвящается»</a:t>
            </a:r>
          </a:p>
          <a:p>
            <a:endParaRPr lang="ru-RU" sz="4400" b="1" dirty="0" smtClean="0">
              <a:solidFill>
                <a:srgbClr val="660033"/>
              </a:solidFill>
            </a:endParaRPr>
          </a:p>
          <a:p>
            <a:r>
              <a:rPr lang="ru-RU" sz="4400" b="1" dirty="0" smtClean="0">
                <a:solidFill>
                  <a:srgbClr val="660033"/>
                </a:solidFill>
              </a:rPr>
              <a:t>               </a:t>
            </a:r>
          </a:p>
          <a:p>
            <a:endParaRPr lang="ru-RU" sz="4400" b="1" dirty="0" smtClean="0">
              <a:solidFill>
                <a:srgbClr val="660033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514351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2020</a:t>
            </a:r>
            <a:endParaRPr lang="ru-RU" sz="2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86808" cy="60722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785794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        Воины 316 стрелковой дивизии под </a:t>
            </a:r>
            <a:r>
              <a:rPr lang="ru-RU" sz="2400" b="1" dirty="0" err="1" smtClean="0">
                <a:solidFill>
                  <a:srgbClr val="660033"/>
                </a:solidFill>
              </a:rPr>
              <a:t>командова-нием</a:t>
            </a:r>
            <a:r>
              <a:rPr lang="ru-RU" sz="2400" b="1" dirty="0" smtClean="0">
                <a:solidFill>
                  <a:srgbClr val="660033"/>
                </a:solidFill>
              </a:rPr>
              <a:t>  генерала И.В.Панфилова отличились в </a:t>
            </a:r>
            <a:r>
              <a:rPr lang="ru-RU" sz="2400" b="1" dirty="0" err="1" smtClean="0">
                <a:solidFill>
                  <a:srgbClr val="660033"/>
                </a:solidFill>
              </a:rPr>
              <a:t>оборо</a:t>
            </a:r>
            <a:r>
              <a:rPr lang="ru-RU" sz="2400" b="1" dirty="0" smtClean="0">
                <a:solidFill>
                  <a:srgbClr val="660033"/>
                </a:solidFill>
              </a:rPr>
              <a:t>-</a:t>
            </a:r>
          </a:p>
          <a:p>
            <a:r>
              <a:rPr lang="ru-RU" sz="2400" b="1" dirty="0" err="1" smtClean="0">
                <a:solidFill>
                  <a:srgbClr val="660033"/>
                </a:solidFill>
              </a:rPr>
              <a:t>нительных</a:t>
            </a:r>
            <a:r>
              <a:rPr lang="ru-RU" sz="2400" b="1" dirty="0" smtClean="0">
                <a:solidFill>
                  <a:srgbClr val="660033"/>
                </a:solidFill>
              </a:rPr>
              <a:t> боях под Москвой осенью 1941 года.              В неравном четырёхчасовом  бою против          фашистских танков у разъезда </a:t>
            </a:r>
            <a:r>
              <a:rPr lang="ru-RU" sz="2400" b="1" dirty="0" err="1" smtClean="0">
                <a:solidFill>
                  <a:srgbClr val="660033"/>
                </a:solidFill>
              </a:rPr>
              <a:t>Дубосеково</a:t>
            </a:r>
            <a:r>
              <a:rPr lang="ru-RU" sz="2400" b="1" dirty="0" smtClean="0">
                <a:solidFill>
                  <a:srgbClr val="660033"/>
                </a:solidFill>
              </a:rPr>
              <a:t>           уничтожили 18 вражеских машин.   </a:t>
            </a:r>
            <a:endParaRPr lang="ru-RU" sz="2000" b="1" dirty="0">
              <a:solidFill>
                <a:srgbClr val="660033"/>
              </a:solidFill>
            </a:endParaRPr>
          </a:p>
        </p:txBody>
      </p:sp>
      <p:pic>
        <p:nvPicPr>
          <p:cNvPr id="5124" name="Picture 4" descr="C:\Users\111\Desktop\война\тан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00372"/>
            <a:ext cx="4214842" cy="292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111\Desktop\война\И.В. Панфилов.jpg"/>
          <p:cNvPicPr>
            <a:picLocks noChangeAspect="1" noChangeArrowheads="1"/>
          </p:cNvPicPr>
          <p:nvPr/>
        </p:nvPicPr>
        <p:blipFill>
          <a:blip r:embed="rId4" cstate="print"/>
          <a:srcRect l="6522" t="1613" r="8696" b="8065"/>
          <a:stretch>
            <a:fillRect/>
          </a:stretch>
        </p:blipFill>
        <p:spPr bwMode="auto">
          <a:xfrm>
            <a:off x="1643042" y="3143248"/>
            <a:ext cx="200026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15370" cy="5929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142984"/>
            <a:ext cx="72152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</a:rPr>
              <a:t>    </a:t>
            </a:r>
            <a:r>
              <a:rPr lang="ru-RU" sz="3200" b="1" dirty="0" smtClean="0">
                <a:solidFill>
                  <a:srgbClr val="800000"/>
                </a:solidFill>
              </a:rPr>
              <a:t>«Велика Россия, отступать некуда – </a:t>
            </a:r>
          </a:p>
          <a:p>
            <a:r>
              <a:rPr lang="ru-RU" sz="3200" b="1" dirty="0" smtClean="0">
                <a:solidFill>
                  <a:srgbClr val="800000"/>
                </a:solidFill>
              </a:rPr>
              <a:t>            позади   Москва!» </a:t>
            </a:r>
          </a:p>
          <a:p>
            <a:r>
              <a:rPr lang="ru-RU" sz="2800" b="1" dirty="0" smtClean="0">
                <a:solidFill>
                  <a:srgbClr val="660033"/>
                </a:solidFill>
              </a:rPr>
              <a:t>Кому принадлежат эти известные слова?</a:t>
            </a:r>
            <a:endParaRPr lang="ru-RU" sz="2400" b="1" dirty="0" smtClean="0">
              <a:solidFill>
                <a:srgbClr val="660033"/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111\Desktop\война\в б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714620"/>
            <a:ext cx="542928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0007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4000504"/>
            <a:ext cx="36433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        Воин – панфиловец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              Клочков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     Василий Георгиевич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8194" name="Picture 2" descr="C:\Users\111\Desktop\война\Клочков Васил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14422"/>
            <a:ext cx="2600325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50" cy="60007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214422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Где расположен «Дом Павлова»?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Почему он так называется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10242" name="Picture 2" descr="C:\Users\111\Desktop\дом.jpg"/>
          <p:cNvPicPr>
            <a:picLocks noChangeAspect="1" noChangeArrowheads="1"/>
          </p:cNvPicPr>
          <p:nvPr/>
        </p:nvPicPr>
        <p:blipFill>
          <a:blip r:embed="rId3" cstate="print"/>
          <a:srcRect r="5000" b="6030"/>
          <a:stretch>
            <a:fillRect/>
          </a:stretch>
        </p:blipFill>
        <p:spPr bwMode="auto">
          <a:xfrm>
            <a:off x="2714612" y="2643182"/>
            <a:ext cx="471490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00792"/>
          </a:xfrm>
          <a:prstGeom prst="rect">
            <a:avLst/>
          </a:prstGeom>
          <a:noFill/>
        </p:spPr>
      </p:pic>
      <p:pic>
        <p:nvPicPr>
          <p:cNvPr id="9218" name="Picture 2" descr="C:\Users\111\Desktop\павл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442915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29256" y="1357298"/>
            <a:ext cx="29289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В сентябре 1941 года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во время обороны Сталинграда сержант Я.Павлов с гарнизоном из 24 человек отбил у фашистов и удерживал 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в течение трёх суток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четырёхэтажное здание: впоследствии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оно стало опорным 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пунктом  в системе 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обороны города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Сталинграда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11\Desktop\шаб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07154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В ходе какой битвы произошло крупнейшее танковое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сражение Великой Отечественной и Второй мировой войны?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11268" name="Picture 4" descr="C:\Users\111\Desktop\прохоровк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357430"/>
            <a:ext cx="621510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000792"/>
          </a:xfrm>
          <a:prstGeom prst="rect">
            <a:avLst/>
          </a:prstGeom>
          <a:noFill/>
        </p:spPr>
      </p:pic>
      <p:pic>
        <p:nvPicPr>
          <p:cNvPr id="1026" name="Picture 2" descr="C:\Users\111\Desktop\кур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428868"/>
            <a:ext cx="7358069" cy="3381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928670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        Курская битва: 12 июля 1943 года в районе      посёлка Прохоровка Белгородской области произошло танковое сражение. С обеих сторон участвовало до 1200 танков и самоходных орудий.</a:t>
            </a:r>
            <a:endParaRPr lang="ru-RU" sz="20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pic>
        <p:nvPicPr>
          <p:cNvPr id="2051" name="Picture 3" descr="C:\Users\111\Desktop\прохоровка1.jpg"/>
          <p:cNvPicPr>
            <a:picLocks noChangeAspect="1" noChangeArrowheads="1"/>
          </p:cNvPicPr>
          <p:nvPr/>
        </p:nvPicPr>
        <p:blipFill>
          <a:blip r:embed="rId3" cstate="print"/>
          <a:srcRect l="3906"/>
          <a:stretch>
            <a:fillRect/>
          </a:stretch>
        </p:blipFill>
        <p:spPr bwMode="auto">
          <a:xfrm>
            <a:off x="785786" y="857232"/>
            <a:ext cx="764386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357298"/>
            <a:ext cx="764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       Какому городу посвящены строки: </a:t>
            </a:r>
          </a:p>
          <a:p>
            <a:endParaRPr lang="ru-RU" sz="2400" b="1" dirty="0" smtClean="0">
              <a:solidFill>
                <a:srgbClr val="660033"/>
              </a:solidFill>
            </a:endParaRPr>
          </a:p>
          <a:p>
            <a:r>
              <a:rPr lang="ru-RU" sz="2400" b="1" dirty="0" smtClean="0">
                <a:solidFill>
                  <a:srgbClr val="660033"/>
                </a:solidFill>
              </a:rPr>
              <a:t>                     Я прохожу по улицам твоим,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                     Где каждый камень – памятник героям.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                     Вот на фасаде надпись: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                     «Отстоим!»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                     А сверху «</a:t>
            </a:r>
            <a:r>
              <a:rPr lang="ru-RU" sz="2400" b="1" dirty="0" err="1" smtClean="0">
                <a:solidFill>
                  <a:srgbClr val="660033"/>
                </a:solidFill>
              </a:rPr>
              <a:t>р</a:t>
            </a:r>
            <a:r>
              <a:rPr lang="ru-RU" sz="2400" b="1" dirty="0" smtClean="0">
                <a:solidFill>
                  <a:srgbClr val="660033"/>
                </a:solidFill>
              </a:rPr>
              <a:t>» добавлено: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                    «Отстроим!»</a:t>
            </a:r>
          </a:p>
          <a:p>
            <a:endParaRPr lang="ru-RU" sz="2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072230"/>
          </a:xfrm>
          <a:prstGeom prst="rect">
            <a:avLst/>
          </a:prstGeom>
          <a:noFill/>
        </p:spPr>
      </p:pic>
      <p:pic>
        <p:nvPicPr>
          <p:cNvPr id="3074" name="Picture 2" descr="C:\Users\111\Desktop\собор.jpg"/>
          <p:cNvPicPr>
            <a:picLocks noChangeAspect="1" noChangeArrowheads="1"/>
          </p:cNvPicPr>
          <p:nvPr/>
        </p:nvPicPr>
        <p:blipFill>
          <a:blip r:embed="rId3" cstate="print"/>
          <a:srcRect l="8750" r="10000" b="4122"/>
          <a:stretch>
            <a:fillRect/>
          </a:stretch>
        </p:blipFill>
        <p:spPr bwMode="auto">
          <a:xfrm>
            <a:off x="357158" y="214290"/>
            <a:ext cx="328614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111\Desktop\зимн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929066"/>
            <a:ext cx="3214710" cy="229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111\Desktop\рус муз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071942"/>
            <a:ext cx="292895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111\Desktop\крепость пет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42852"/>
            <a:ext cx="335758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111\Desktop\пётр.jpg"/>
          <p:cNvPicPr>
            <a:picLocks noChangeAspect="1" noChangeArrowheads="1"/>
          </p:cNvPicPr>
          <p:nvPr/>
        </p:nvPicPr>
        <p:blipFill>
          <a:blip r:embed="rId7" cstate="print"/>
          <a:srcRect l="12678" t="10448" r="13114" b="16473"/>
          <a:stretch>
            <a:fillRect/>
          </a:stretch>
        </p:blipFill>
        <p:spPr bwMode="auto">
          <a:xfrm>
            <a:off x="3143240" y="2428868"/>
            <a:ext cx="271464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71538" y="314324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Ленинград 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2857496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Санкт – 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Петербург 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111\Desktop\шаб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58246" cy="6286544"/>
          </a:xfrm>
          <a:prstGeom prst="rect">
            <a:avLst/>
          </a:prstGeom>
          <a:noFill/>
        </p:spPr>
      </p:pic>
      <p:pic>
        <p:nvPicPr>
          <p:cNvPr id="2052" name="Picture 4" descr="C:\Users\111\Desktop\война\9м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785818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071546"/>
            <a:ext cx="6998776" cy="228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         Как во время войны называли партизан,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    которые  в тылу врага мстили фашистским захватчикам за вероломное нападение на нашу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страну, за террор, грабежи и насилие, творимые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на оккупированной территории?</a:t>
            </a:r>
          </a:p>
          <a:p>
            <a:endParaRPr lang="ru-RU" dirty="0" smtClean="0"/>
          </a:p>
        </p:txBody>
      </p:sp>
      <p:pic>
        <p:nvPicPr>
          <p:cNvPr id="3074" name="Picture 2" descr="C:\Users\111\Desktop\партизаны.jpg"/>
          <p:cNvPicPr>
            <a:picLocks noChangeAspect="1" noChangeArrowheads="1"/>
          </p:cNvPicPr>
          <p:nvPr/>
        </p:nvPicPr>
        <p:blipFill>
          <a:blip r:embed="rId3" cstate="print"/>
          <a:srcRect t="2439" b="4878"/>
          <a:stretch>
            <a:fillRect/>
          </a:stretch>
        </p:blipFill>
        <p:spPr bwMode="auto">
          <a:xfrm>
            <a:off x="3571868" y="3071810"/>
            <a:ext cx="450059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pic>
        <p:nvPicPr>
          <p:cNvPr id="2051" name="Picture 3" descr="C:\Users\111\Desktop\война\партиза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7500990" cy="51435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521495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Народные мстители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285860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660033"/>
                </a:solidFill>
              </a:rPr>
              <a:t>Назовите имя героя войны, который сумел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закрыть своим телом амбразуру вражеского дзота? 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4098" name="Picture 2" descr="C:\Users\111\Desktop\дз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7" y="2552700"/>
            <a:ext cx="4143404" cy="309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6143668"/>
          </a:xfrm>
          <a:prstGeom prst="rect">
            <a:avLst/>
          </a:prstGeom>
          <a:noFill/>
        </p:spPr>
      </p:pic>
      <p:pic>
        <p:nvPicPr>
          <p:cNvPr id="5122" name="Picture 2" descr="C:\Users\111\Desktop\матросов.jpg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1857356" y="1214422"/>
            <a:ext cx="6000791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5857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       Какое название получило советское реактивное орудие залпового огня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времён Великой Отечественной войны?</a:t>
            </a:r>
          </a:p>
          <a:p>
            <a:endParaRPr lang="ru-RU" dirty="0"/>
          </a:p>
        </p:txBody>
      </p:sp>
      <p:pic>
        <p:nvPicPr>
          <p:cNvPr id="2050" name="Picture 2" descr="C:\Users\111\Desktop\катю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714620"/>
            <a:ext cx="4762500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pic>
        <p:nvPicPr>
          <p:cNvPr id="1027" name="Picture 3" descr="C:\Users\111\Desktop\зал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757242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1142984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Ракетная установка «Катюша»</a:t>
            </a:r>
            <a:endParaRPr lang="ru-RU" sz="32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шаб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142984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Кем во время Великой Отечественной войны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Михаил Тимофеевич Калашников, знаменитый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конструктор автоматического стрелкового оружия?</a:t>
            </a:r>
          </a:p>
          <a:p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1027" name="Picture 3" descr="C:\Users\111\Desktop\калашни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571744"/>
            <a:ext cx="435771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pic>
        <p:nvPicPr>
          <p:cNvPr id="2050" name="Picture 2" descr="C:\Users\111\Desktop\командир 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428868"/>
            <a:ext cx="4762500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14414" y="1285860"/>
            <a:ext cx="6102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</a:rPr>
              <a:t>      Командир танка М. Калашников</a:t>
            </a:r>
            <a:endParaRPr lang="ru-RU" sz="28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214422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</a:rPr>
              <a:t>      Какой танк стал самым массовым танком Великой Отечественной войны?</a:t>
            </a:r>
            <a:endParaRPr lang="ru-RU" sz="2800" b="1" dirty="0">
              <a:solidFill>
                <a:srgbClr val="660033"/>
              </a:solidFill>
            </a:endParaRPr>
          </a:p>
        </p:txBody>
      </p:sp>
      <p:pic>
        <p:nvPicPr>
          <p:cNvPr id="3074" name="Picture 2" descr="C:\Users\111\Desktop\т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571744"/>
            <a:ext cx="500066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072230"/>
          </a:xfrm>
          <a:prstGeom prst="rect">
            <a:avLst/>
          </a:prstGeom>
          <a:noFill/>
        </p:spPr>
      </p:pic>
      <p:pic>
        <p:nvPicPr>
          <p:cNvPr id="4098" name="Picture 2" descr="C:\Users\111\Desktop\танк па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771530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5214950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Танк  Т-34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шаб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28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071546"/>
            <a:ext cx="76044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</a:t>
            </a:r>
            <a:r>
              <a:rPr lang="ru-RU" sz="3600" b="1" dirty="0" smtClean="0">
                <a:solidFill>
                  <a:srgbClr val="660033"/>
                </a:solidFill>
              </a:rPr>
              <a:t>Когда началась</a:t>
            </a:r>
          </a:p>
          <a:p>
            <a:r>
              <a:rPr lang="ru-RU" sz="3600" b="1" dirty="0" smtClean="0">
                <a:solidFill>
                  <a:srgbClr val="660033"/>
                </a:solidFill>
              </a:rPr>
              <a:t>  Великая Отечественная война?</a:t>
            </a:r>
            <a:endParaRPr lang="ru-RU" sz="3200" b="1" dirty="0" smtClean="0">
              <a:solidFill>
                <a:srgbClr val="660033"/>
              </a:solidFill>
            </a:endParaRPr>
          </a:p>
          <a:p>
            <a:r>
              <a:rPr lang="ru-RU" sz="3200" dirty="0" smtClean="0">
                <a:solidFill>
                  <a:srgbClr val="660033"/>
                </a:solidFill>
              </a:rPr>
              <a:t>   </a:t>
            </a:r>
            <a:endParaRPr lang="ru-RU" sz="3200" dirty="0">
              <a:solidFill>
                <a:srgbClr val="660033"/>
              </a:solidFill>
            </a:endParaRPr>
          </a:p>
        </p:txBody>
      </p:sp>
      <p:pic>
        <p:nvPicPr>
          <p:cNvPr id="1027" name="Picture 3" descr="C:\Users\111\Desktop\начало в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14620"/>
            <a:ext cx="5262560" cy="341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21442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     Среди тех, кто разработал танк Т-34, был и наш земляк из </a:t>
            </a:r>
            <a:r>
              <a:rPr lang="ru-RU" sz="2400" b="1" dirty="0" err="1" smtClean="0">
                <a:solidFill>
                  <a:srgbClr val="660033"/>
                </a:solidFill>
              </a:rPr>
              <a:t>Бежицы</a:t>
            </a:r>
            <a:r>
              <a:rPr lang="ru-RU" sz="2400" b="1" dirty="0" smtClean="0">
                <a:solidFill>
                  <a:srgbClr val="660033"/>
                </a:solidFill>
              </a:rPr>
              <a:t>. Назовите его фамилию.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5122" name="Picture 2" descr="C:\Users\111\Desktop\мороз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428868"/>
            <a:ext cx="4786346" cy="341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142984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</a:rPr>
              <a:t>                    Генерал – майор </a:t>
            </a:r>
          </a:p>
          <a:p>
            <a:r>
              <a:rPr lang="ru-RU" sz="2800" b="1" dirty="0" smtClean="0">
                <a:solidFill>
                  <a:srgbClr val="660033"/>
                </a:solidFill>
              </a:rPr>
              <a:t>    Александр Александрович Морозов</a:t>
            </a:r>
            <a:endParaRPr lang="ru-RU" sz="2800" b="1" dirty="0">
              <a:solidFill>
                <a:srgbClr val="660033"/>
              </a:solidFill>
            </a:endParaRPr>
          </a:p>
        </p:txBody>
      </p:sp>
      <p:pic>
        <p:nvPicPr>
          <p:cNvPr id="6146" name="Picture 2" descr="C:\Users\111\Desktop\морозов б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786058"/>
            <a:ext cx="342902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11\Desktop\а мороз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500306"/>
            <a:ext cx="21193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214422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</a:rPr>
              <a:t>      За что вручали самую известную медаль </a:t>
            </a:r>
          </a:p>
          <a:p>
            <a:r>
              <a:rPr lang="ru-RU" sz="2800" b="1" dirty="0" smtClean="0">
                <a:solidFill>
                  <a:srgbClr val="660033"/>
                </a:solidFill>
              </a:rPr>
              <a:t>Великой Отечественной войны?</a:t>
            </a:r>
            <a:endParaRPr lang="ru-RU" sz="2800" b="1" dirty="0">
              <a:solidFill>
                <a:srgbClr val="660033"/>
              </a:solidFill>
            </a:endParaRPr>
          </a:p>
        </p:txBody>
      </p:sp>
      <p:pic>
        <p:nvPicPr>
          <p:cNvPr id="8194" name="Picture 2" descr="C:\Users\111\Desktop\медаль.jpg"/>
          <p:cNvPicPr>
            <a:picLocks noChangeAspect="1" noChangeArrowheads="1"/>
          </p:cNvPicPr>
          <p:nvPr/>
        </p:nvPicPr>
        <p:blipFill>
          <a:blip r:embed="rId3" cstate="print"/>
          <a:srcRect l="10905" t="29166" r="61305"/>
          <a:stretch>
            <a:fillRect/>
          </a:stretch>
        </p:blipFill>
        <p:spPr bwMode="auto">
          <a:xfrm>
            <a:off x="5929322" y="2071678"/>
            <a:ext cx="214314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111\Desktop\3меда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428868"/>
            <a:ext cx="235745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</p:spPr>
      </p:pic>
      <p:pic>
        <p:nvPicPr>
          <p:cNvPr id="11266" name="Picture 2" descr="C:\Users\111\Desktop\медаль.jpg"/>
          <p:cNvPicPr>
            <a:picLocks noChangeAspect="1" noChangeArrowheads="1"/>
          </p:cNvPicPr>
          <p:nvPr/>
        </p:nvPicPr>
        <p:blipFill>
          <a:blip r:embed="rId3" cstate="print"/>
          <a:srcRect l="8593" t="2222" r="7031"/>
          <a:stretch>
            <a:fillRect/>
          </a:stretch>
        </p:blipFill>
        <p:spPr bwMode="auto">
          <a:xfrm>
            <a:off x="1071538" y="928670"/>
            <a:ext cx="685804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000108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       Когда было водружено Знамя Победы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                 над Рейхстагом в Берлине?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9218" name="Picture 2" descr="C:\Users\111\Desktop\война\фла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071678"/>
            <a:ext cx="5591175" cy="388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pic>
        <p:nvPicPr>
          <p:cNvPr id="4098" name="Picture 2" descr="C:\Users\111\Desktop\30апре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85860"/>
            <a:ext cx="6357981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11\Desktop\война\шаб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  <p:pic>
        <p:nvPicPr>
          <p:cNvPr id="3075" name="Picture 3" descr="C:\Users\111\Desktop\побед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396" y="889317"/>
            <a:ext cx="6349207" cy="507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1071546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             Кто от имени советского Верховного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Главнокомандования принял капитуляцию </a:t>
            </a:r>
          </a:p>
          <a:p>
            <a:r>
              <a:rPr lang="ru-RU" sz="2400" b="1" dirty="0" smtClean="0">
                <a:solidFill>
                  <a:srgbClr val="660033"/>
                </a:solidFill>
              </a:rPr>
              <a:t>фашистской Германии? </a:t>
            </a:r>
            <a:endParaRPr lang="ru-RU" sz="2400" b="1" dirty="0">
              <a:solidFill>
                <a:srgbClr val="660033"/>
              </a:solidFill>
            </a:endParaRPr>
          </a:p>
        </p:txBody>
      </p:sp>
      <p:pic>
        <p:nvPicPr>
          <p:cNvPr id="10241" name="Picture 1" descr="C:\Users\111\Desktop\победа.jpg"/>
          <p:cNvPicPr>
            <a:picLocks noChangeAspect="1" noChangeArrowheads="1"/>
          </p:cNvPicPr>
          <p:nvPr/>
        </p:nvPicPr>
        <p:blipFill>
          <a:blip r:embed="rId3" cstate="print"/>
          <a:srcRect r="3676"/>
          <a:stretch>
            <a:fillRect/>
          </a:stretch>
        </p:blipFill>
        <p:spPr bwMode="auto">
          <a:xfrm>
            <a:off x="2571736" y="2428868"/>
            <a:ext cx="557216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pic>
        <p:nvPicPr>
          <p:cNvPr id="5122" name="Picture 2" descr="C:\Users\111\Desktop\капитуля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285992"/>
            <a:ext cx="4929222" cy="356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1000108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</a:rPr>
              <a:t>   Маршал Георгий Константинович Жуков </a:t>
            </a:r>
          </a:p>
          <a:p>
            <a:r>
              <a:rPr lang="ru-RU" sz="2800" b="1" dirty="0" smtClean="0">
                <a:solidFill>
                  <a:srgbClr val="660033"/>
                </a:solidFill>
              </a:rPr>
              <a:t>                          8 мая 1945 год</a:t>
            </a:r>
            <a:endParaRPr lang="ru-RU" sz="28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11\Desktop\шаб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1000109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   Назовите полководца, принимавшего, парад Победы на Красной площади в Москве</a:t>
            </a:r>
          </a:p>
          <a:p>
            <a:r>
              <a:rPr lang="ru-RU" sz="2800" b="1" dirty="0" smtClean="0">
                <a:solidFill>
                  <a:srgbClr val="800000"/>
                </a:solidFill>
              </a:rPr>
              <a:t>24 июня 1945 года. </a:t>
            </a:r>
            <a:endParaRPr lang="ru-RU" dirty="0"/>
          </a:p>
        </p:txBody>
      </p:sp>
      <p:pic>
        <p:nvPicPr>
          <p:cNvPr id="8" name="Picture 2" descr="C:\Users\111\Desktop\пар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500306"/>
            <a:ext cx="600079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война\шаб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  <p:pic>
        <p:nvPicPr>
          <p:cNvPr id="1027" name="Picture 3" descr="C:\Users\111\Desktop\война\22 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43028"/>
            <a:ext cx="5791200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5357826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      Жуков Г.К.</a:t>
            </a:r>
            <a:endParaRPr lang="ru-RU" sz="3200" b="1" dirty="0"/>
          </a:p>
        </p:txBody>
      </p:sp>
      <p:pic>
        <p:nvPicPr>
          <p:cNvPr id="7" name="Picture 2" descr="C:\Users\111\Desktop\полководцы\портрет 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714356"/>
            <a:ext cx="3500462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11\Desktop\шаб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1142984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   Какая песня композитора </a:t>
            </a:r>
            <a:r>
              <a:rPr lang="ru-RU" sz="2800" b="1" dirty="0" err="1" smtClean="0">
                <a:solidFill>
                  <a:srgbClr val="800000"/>
                </a:solidFill>
              </a:rPr>
              <a:t>Д.Тухманова</a:t>
            </a:r>
            <a:endParaRPr lang="ru-RU" sz="2800" b="1" dirty="0" smtClean="0">
              <a:solidFill>
                <a:srgbClr val="800000"/>
              </a:solidFill>
            </a:endParaRPr>
          </a:p>
          <a:p>
            <a:r>
              <a:rPr lang="ru-RU" sz="2800" b="1" dirty="0" smtClean="0">
                <a:solidFill>
                  <a:srgbClr val="800000"/>
                </a:solidFill>
              </a:rPr>
              <a:t>звучит каждый год 9 мая, ставшая гимном нашей Победы?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8195" name="Picture 3" descr="C:\Users\111\Desktop\парад 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643182"/>
            <a:ext cx="5572164" cy="353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143668"/>
          </a:xfrm>
          <a:prstGeom prst="rect">
            <a:avLst/>
          </a:prstGeom>
          <a:noFill/>
        </p:spPr>
      </p:pic>
      <p:pic>
        <p:nvPicPr>
          <p:cNvPr id="9218" name="Picture 2" descr="C:\Users\111\Desktop\с днё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771530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7" name="Picture 9" descr="C:\Users\111\Desktop\салют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11\Desktop\шаб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142984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>         Сколько дней длилась</a:t>
            </a:r>
          </a:p>
          <a:p>
            <a:r>
              <a:rPr lang="ru-RU" sz="3200" b="1" dirty="0" smtClean="0">
                <a:solidFill>
                  <a:srgbClr val="660033"/>
                </a:solidFill>
              </a:rPr>
              <a:t> </a:t>
            </a:r>
            <a:r>
              <a:rPr lang="ru-RU" sz="3600" b="1" dirty="0" smtClean="0">
                <a:solidFill>
                  <a:srgbClr val="660033"/>
                </a:solidFill>
              </a:rPr>
              <a:t>Великая Отечественная война</a:t>
            </a:r>
            <a:r>
              <a:rPr lang="ru-RU" sz="3600" b="1" dirty="0" smtClean="0">
                <a:solidFill>
                  <a:srgbClr val="800000"/>
                </a:solidFill>
              </a:rPr>
              <a:t>?</a:t>
            </a:r>
            <a:endParaRPr lang="ru-RU" sz="3600" b="1" dirty="0">
              <a:solidFill>
                <a:srgbClr val="800000"/>
              </a:solidFill>
            </a:endParaRPr>
          </a:p>
        </p:txBody>
      </p:sp>
      <p:pic>
        <p:nvPicPr>
          <p:cNvPr id="3075" name="Picture 3" descr="C:\Users\111\Desktop\война\мы в берлине.jpg"/>
          <p:cNvPicPr>
            <a:picLocks noChangeAspect="1" noChangeArrowheads="1"/>
          </p:cNvPicPr>
          <p:nvPr/>
        </p:nvPicPr>
        <p:blipFill>
          <a:blip r:embed="rId3" cstate="print"/>
          <a:srcRect l="6176" t="14076" r="3828"/>
          <a:stretch>
            <a:fillRect/>
          </a:stretch>
        </p:blipFill>
        <p:spPr bwMode="auto">
          <a:xfrm>
            <a:off x="3071802" y="3071810"/>
            <a:ext cx="471490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война\шаб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  <p:pic>
        <p:nvPicPr>
          <p:cNvPr id="2050" name="Picture 2" descr="C:\Users\111\Desktop\1941-45.jpg"/>
          <p:cNvPicPr>
            <a:picLocks noChangeAspect="1" noChangeArrowheads="1"/>
          </p:cNvPicPr>
          <p:nvPr/>
        </p:nvPicPr>
        <p:blipFill>
          <a:blip r:embed="rId3" cstate="print"/>
          <a:srcRect l="2343" t="3042" r="1562" b="3042"/>
          <a:stretch>
            <a:fillRect/>
          </a:stretch>
        </p:blipFill>
        <p:spPr bwMode="auto">
          <a:xfrm>
            <a:off x="785786" y="1000108"/>
            <a:ext cx="757242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57356" y="5357826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    1418 дней 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11\Desktop\шаб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928670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</a:rPr>
              <a:t>      Как называлась пограничная застава, </a:t>
            </a:r>
          </a:p>
          <a:p>
            <a:r>
              <a:rPr lang="ru-RU" sz="2800" b="1" dirty="0" smtClean="0">
                <a:solidFill>
                  <a:srgbClr val="660033"/>
                </a:solidFill>
              </a:rPr>
              <a:t>которая одной из первых приняла на себя</a:t>
            </a:r>
          </a:p>
          <a:p>
            <a:r>
              <a:rPr lang="ru-RU" sz="2800" b="1" dirty="0" smtClean="0">
                <a:solidFill>
                  <a:srgbClr val="660033"/>
                </a:solidFill>
              </a:rPr>
              <a:t>удар фашистских полчищ?</a:t>
            </a:r>
            <a:endParaRPr lang="ru-RU" sz="2800" b="1" dirty="0">
              <a:solidFill>
                <a:srgbClr val="660033"/>
              </a:solidFill>
            </a:endParaRPr>
          </a:p>
        </p:txBody>
      </p:sp>
      <p:pic>
        <p:nvPicPr>
          <p:cNvPr id="8" name="Picture 2" descr="C:\Users\111\Desktop\бре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85992"/>
            <a:ext cx="6667500" cy="368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11\Desktop\шаб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214422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</a:rPr>
              <a:t>      Как называлась пограничная застава, </a:t>
            </a:r>
          </a:p>
          <a:p>
            <a:r>
              <a:rPr lang="ru-RU" sz="2800" b="1" dirty="0" smtClean="0">
                <a:solidFill>
                  <a:srgbClr val="660033"/>
                </a:solidFill>
              </a:rPr>
              <a:t>которая одной из первых приняла на себя</a:t>
            </a:r>
          </a:p>
          <a:p>
            <a:r>
              <a:rPr lang="ru-RU" sz="2800" b="1" dirty="0" smtClean="0">
                <a:solidFill>
                  <a:srgbClr val="660033"/>
                </a:solidFill>
              </a:rPr>
              <a:t>удар фашистских полчищ?</a:t>
            </a:r>
            <a:endParaRPr lang="ru-RU" sz="2800" b="1" dirty="0">
              <a:solidFill>
                <a:srgbClr val="660033"/>
              </a:solidFill>
            </a:endParaRPr>
          </a:p>
        </p:txBody>
      </p:sp>
      <p:pic>
        <p:nvPicPr>
          <p:cNvPr id="4100" name="Picture 4" descr="C:\Users\111\Desktop\крепость.jpg"/>
          <p:cNvPicPr>
            <a:picLocks noChangeAspect="1" noChangeArrowheads="1"/>
          </p:cNvPicPr>
          <p:nvPr/>
        </p:nvPicPr>
        <p:blipFill>
          <a:blip r:embed="rId3" cstate="print"/>
          <a:srcRect b="6768"/>
          <a:stretch>
            <a:fillRect/>
          </a:stretch>
        </p:blipFill>
        <p:spPr bwMode="auto">
          <a:xfrm>
            <a:off x="785786" y="857232"/>
            <a:ext cx="7643866" cy="51435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1000107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ru-RU" sz="3600" b="1" dirty="0" smtClean="0">
                <a:solidFill>
                  <a:srgbClr val="800000"/>
                </a:solidFill>
              </a:rPr>
              <a:t>Брестская крепость</a:t>
            </a:r>
            <a:endParaRPr lang="ru-RU" sz="3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11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1142984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Что вы знаете о героях-панфиловцах</a:t>
            </a:r>
            <a:r>
              <a:rPr lang="ru-RU" sz="2800" b="1" dirty="0" smtClean="0">
                <a:solidFill>
                  <a:srgbClr val="800000"/>
                </a:solidFill>
              </a:rPr>
              <a:t>?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6146" name="Picture 2" descr="C:\Users\111\Desktop\война\панфиловцы.jpg"/>
          <p:cNvPicPr>
            <a:picLocks noChangeAspect="1" noChangeArrowheads="1"/>
          </p:cNvPicPr>
          <p:nvPr/>
        </p:nvPicPr>
        <p:blipFill>
          <a:blip r:embed="rId3" cstate="print"/>
          <a:srcRect l="3523" r="6706"/>
          <a:stretch>
            <a:fillRect/>
          </a:stretch>
        </p:blipFill>
        <p:spPr bwMode="auto">
          <a:xfrm>
            <a:off x="1285852" y="1857364"/>
            <a:ext cx="664373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965</TotalTime>
  <Words>497</Words>
  <Application>Microsoft Office PowerPoint</Application>
  <PresentationFormat>Экран (4:3)</PresentationFormat>
  <Paragraphs>87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ч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Андрей адольфович</cp:lastModifiedBy>
  <cp:revision>156</cp:revision>
  <dcterms:created xsi:type="dcterms:W3CDTF">2014-04-30T12:59:11Z</dcterms:created>
  <dcterms:modified xsi:type="dcterms:W3CDTF">2020-04-22T08:06:11Z</dcterms:modified>
</cp:coreProperties>
</file>