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2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2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2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F5761BB-9A55-4DF1-8CB8-0199F90FF5D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E6D99EA-D7FC-4361-8942-19F9EBF83A0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28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646CF3-2114-4D48-B452-204EB489F4D8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22.04.2020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E1CB4F9-5560-40C1-8C76-E3E813429669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2700720"/>
            <a:ext cx="6347520" cy="1826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86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808080"/>
                </a:solidFill>
                <a:latin typeface="Trebuchet MS"/>
              </a:rPr>
              <a:t>Образец текста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DC02031-7F75-482C-A102-7E60C8BEECE3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22.04.2020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AD667B-D9E8-418F-BF0B-4F377AAAD2FF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16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128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B16ADBC-7D5A-4F68-AC00-ACD40729BFFF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22.04.2020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28152CE-79A2-4F2C-861A-B340E75C3E53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68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A1901A-D915-4A06-AF67-1D23C65D86C0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22.04.2020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80" name="PlaceHolder 14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81" name="PlaceHolder 15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6C5F8E6-70D8-4EEF-B54F-ACF168992686}" type="slidenum">
              <a:rPr lang="ru-RU" sz="900" b="0" strike="noStrike" spc="-1">
                <a:solidFill>
                  <a:srgbClr val="90C226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stouch.com/index.php?newsid=12307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81040" y="1417680"/>
            <a:ext cx="7989480" cy="1504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3F7819"/>
                </a:solidFill>
                <a:latin typeface="Trebuchet MS"/>
              </a:rPr>
              <a:t>Интерактивная игра </a:t>
            </a:r>
            <a:r>
              <a:t/>
            </a:r>
            <a:br/>
            <a:r>
              <a:rPr lang="ru-RU" sz="4400" b="1" strike="noStrike" spc="-1">
                <a:solidFill>
                  <a:srgbClr val="3F7819"/>
                </a:solidFill>
                <a:latin typeface="Trebuchet MS"/>
              </a:rPr>
              <a:t>«РАССЕЛИ ЖИВОТНЫХ»</a:t>
            </a:r>
            <a:endParaRPr lang="ru-RU" sz="4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581040" y="316080"/>
            <a:ext cx="8125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73330C"/>
                </a:solidFill>
                <a:latin typeface="Tahoma"/>
                <a:ea typeface="Tahoma"/>
              </a:rPr>
              <a:t>Муниципальное бюджетное общеобразовательное учреждение</a:t>
            </a:r>
            <a:r>
              <a:t/>
            </a:r>
            <a:br/>
            <a:r>
              <a:rPr lang="ru-RU" sz="1200" b="0" strike="noStrike" spc="-1">
                <a:solidFill>
                  <a:srgbClr val="73330C"/>
                </a:solidFill>
                <a:latin typeface="Tahoma"/>
                <a:ea typeface="Tahoma"/>
              </a:rPr>
              <a:t>«Гимназия № 3» г. Белгорода</a:t>
            </a:r>
            <a:r>
              <a:t/>
            </a:r>
            <a:br/>
            <a:endParaRPr lang="ru-RU" sz="1200" b="0" strike="noStrike" spc="-1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1827360" y="3377880"/>
            <a:ext cx="5633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2A5010"/>
                </a:solidFill>
                <a:latin typeface="Trebuchet MS"/>
              </a:rPr>
              <a:t>для детей старшего дошкольного возраста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4267080" y="6328800"/>
            <a:ext cx="700362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smtClean="0">
                <a:solidFill>
                  <a:srgbClr val="755E0D"/>
                </a:solidFill>
                <a:latin typeface="Tahoma"/>
                <a:ea typeface="Tahoma"/>
              </a:rPr>
              <a:t>2020г</a:t>
            </a:r>
            <a:r>
              <a:rPr lang="ru-RU" sz="1400" b="0" strike="noStrike" spc="-1">
                <a:solidFill>
                  <a:srgbClr val="755E0D"/>
                </a:solidFill>
                <a:latin typeface="Tahoma"/>
                <a:ea typeface="Tahoma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09480" y="2700720"/>
            <a:ext cx="6347520" cy="2230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90C226"/>
                </a:solidFill>
                <a:latin typeface="Trebuchet MS"/>
              </a:rPr>
              <a:t>«Рассели животных»</a:t>
            </a:r>
            <a:endParaRPr lang="ru-RU" sz="4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623880" y="5092560"/>
            <a:ext cx="6347520" cy="860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54A021"/>
                </a:solidFill>
                <a:latin typeface="Trebuchet MS"/>
                <a:ea typeface="Calibri"/>
              </a:rPr>
              <a:t>Цель:</a:t>
            </a:r>
            <a:r>
              <a:rPr lang="ru-RU" sz="2000" b="0" strike="noStrike" spc="-1">
                <a:solidFill>
                  <a:srgbClr val="54A021"/>
                </a:solidFill>
                <a:latin typeface="Trebuchet MS"/>
                <a:ea typeface="Calibri"/>
              </a:rPr>
              <a:t> закреплять знания детей о живой природе, о животных разных широт. Закреплять названия климатических зон Земли. 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631800" y="611424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3" name="Объект 3"/>
          <p:cNvPicPr/>
          <p:nvPr/>
        </p:nvPicPr>
        <p:blipFill>
          <a:blip r:embed="rId2"/>
          <a:stretch/>
        </p:blipFill>
        <p:spPr>
          <a:xfrm>
            <a:off x="116280" y="213840"/>
            <a:ext cx="7132680" cy="4052880"/>
          </a:xfrm>
          <a:prstGeom prst="rect">
            <a:avLst/>
          </a:prstGeom>
          <a:ln>
            <a:noFill/>
          </a:ln>
          <a:effectLst>
            <a:softEdge rad="1143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3"/>
          <p:cNvPicPr/>
          <p:nvPr/>
        </p:nvPicPr>
        <p:blipFill>
          <a:blip r:embed="rId2"/>
          <a:stretch/>
        </p:blipFill>
        <p:spPr>
          <a:xfrm>
            <a:off x="0" y="-818280"/>
            <a:ext cx="9143640" cy="844092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336960" y="390816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3418560" y="159696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3418560" y="604908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8560" y="290880"/>
            <a:ext cx="5887440" cy="967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0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Помоги Ване расселить животных.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9" name="Объект 3"/>
          <p:cNvPicPr/>
          <p:nvPr/>
        </p:nvPicPr>
        <p:blipFill>
          <a:blip r:embed="rId3"/>
          <a:stretch/>
        </p:blipFill>
        <p:spPr>
          <a:xfrm>
            <a:off x="375480" y="2109960"/>
            <a:ext cx="1745640" cy="328284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631800" y="611424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1" name="Рисунок 6"/>
          <p:cNvPicPr/>
          <p:nvPr/>
        </p:nvPicPr>
        <p:blipFill>
          <a:blip r:embed="rId4"/>
          <a:stretch/>
        </p:blipFill>
        <p:spPr>
          <a:xfrm>
            <a:off x="7661520" y="3660480"/>
            <a:ext cx="1209240" cy="1418760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9"/>
          <p:cNvPicPr/>
          <p:nvPr/>
        </p:nvPicPr>
        <p:blipFill>
          <a:blip r:embed="rId5"/>
          <a:stretch/>
        </p:blipFill>
        <p:spPr>
          <a:xfrm>
            <a:off x="7914960" y="2171880"/>
            <a:ext cx="1060200" cy="1233000"/>
          </a:xfrm>
          <a:prstGeom prst="rect">
            <a:avLst/>
          </a:prstGeom>
          <a:ln>
            <a:noFill/>
          </a:ln>
        </p:spPr>
      </p:pic>
      <p:pic>
        <p:nvPicPr>
          <p:cNvPr id="243" name="Рисунок 10"/>
          <p:cNvPicPr/>
          <p:nvPr/>
        </p:nvPicPr>
        <p:blipFill>
          <a:blip r:embed="rId6"/>
          <a:stretch/>
        </p:blipFill>
        <p:spPr>
          <a:xfrm>
            <a:off x="2831760" y="4696920"/>
            <a:ext cx="1323720" cy="1359000"/>
          </a:xfrm>
          <a:prstGeom prst="rect">
            <a:avLst/>
          </a:prstGeom>
          <a:ln>
            <a:noFill/>
          </a:ln>
        </p:spPr>
      </p:pic>
      <p:pic>
        <p:nvPicPr>
          <p:cNvPr id="244" name="Рисунок 14"/>
          <p:cNvPicPr/>
          <p:nvPr/>
        </p:nvPicPr>
        <p:blipFill>
          <a:blip r:embed="rId7"/>
          <a:stretch/>
        </p:blipFill>
        <p:spPr>
          <a:xfrm>
            <a:off x="7115760" y="5393160"/>
            <a:ext cx="1859400" cy="1253160"/>
          </a:xfrm>
          <a:prstGeom prst="rect">
            <a:avLst/>
          </a:prstGeom>
          <a:ln>
            <a:noFill/>
          </a:ln>
        </p:spPr>
      </p:pic>
      <p:pic>
        <p:nvPicPr>
          <p:cNvPr id="245" name="Рисунок 27"/>
          <p:cNvPicPr/>
          <p:nvPr/>
        </p:nvPicPr>
        <p:blipFill>
          <a:blip r:embed="rId8"/>
          <a:stretch/>
        </p:blipFill>
        <p:spPr>
          <a:xfrm>
            <a:off x="2600640" y="2933640"/>
            <a:ext cx="1360440" cy="1266840"/>
          </a:xfrm>
          <a:prstGeom prst="rect">
            <a:avLst/>
          </a:prstGeom>
          <a:ln>
            <a:noFill/>
          </a:ln>
        </p:spPr>
      </p:pic>
      <p:pic>
        <p:nvPicPr>
          <p:cNvPr id="246" name="Рисунок 7"/>
          <p:cNvPicPr/>
          <p:nvPr/>
        </p:nvPicPr>
        <p:blipFill>
          <a:blip r:embed="rId9" cstate="print"/>
          <a:stretch/>
        </p:blipFill>
        <p:spPr>
          <a:xfrm>
            <a:off x="4505040" y="5441760"/>
            <a:ext cx="2246040" cy="1302480"/>
          </a:xfrm>
          <a:prstGeom prst="rect">
            <a:avLst/>
          </a:prstGeom>
          <a:ln>
            <a:noFill/>
          </a:ln>
        </p:spPr>
      </p:pic>
      <p:pic>
        <p:nvPicPr>
          <p:cNvPr id="247" name="Рисунок 8"/>
          <p:cNvPicPr/>
          <p:nvPr/>
        </p:nvPicPr>
        <p:blipFill>
          <a:blip r:embed="rId10"/>
          <a:stretch/>
        </p:blipFill>
        <p:spPr>
          <a:xfrm>
            <a:off x="5155200" y="939960"/>
            <a:ext cx="1865880" cy="148824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11"/>
          <p:cNvPicPr/>
          <p:nvPr/>
        </p:nvPicPr>
        <p:blipFill>
          <a:blip r:embed="rId11"/>
          <a:stretch/>
        </p:blipFill>
        <p:spPr>
          <a:xfrm>
            <a:off x="3280680" y="1374840"/>
            <a:ext cx="1215000" cy="1303560"/>
          </a:xfrm>
          <a:prstGeom prst="rect">
            <a:avLst/>
          </a:prstGeom>
          <a:ln>
            <a:noFill/>
          </a:ln>
        </p:spPr>
      </p:pic>
      <p:pic>
        <p:nvPicPr>
          <p:cNvPr id="249" name="Рисунок 2"/>
          <p:cNvPicPr/>
          <p:nvPr/>
        </p:nvPicPr>
        <p:blipFill>
          <a:blip r:embed="rId12" cstate="print"/>
          <a:stretch/>
        </p:blipFill>
        <p:spPr>
          <a:xfrm>
            <a:off x="4634640" y="2543760"/>
            <a:ext cx="2667960" cy="266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4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-0.0037 L -0.19583 -0.0037 C -0.22413 -0.0037 -0.25903 0.04352 -0.25903 0.08241 L -0.25903 0.16945 E">
                                      <p:cBhvr>
                                        <p:cTn id="6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241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6" restart="whenNotActive" fill="hold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childTnLst>
                  <p:par>
                    <p:cTn id="17" fill="hold">
                      <p:stCondLst>
                        <p:cond evt="onClick" delay="0">
                          <p:tgtEl>
                            <p:spTgt spid="244"/>
                          </p:tgtEl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1" restart="whenNotActive" fill="hold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childTnLst>
                  <p:par>
                    <p:cTn id="22" fill="hold">
                      <p:stCondLst>
                        <p:cond evt="onClick" delay="0">
                          <p:tgtEl>
                            <p:spTgt spid="243"/>
                          </p:tgtEl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0" restart="whenNotActive" fill="hold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childTnLst>
                  <p:par>
                    <p:cTn id="31" fill="hold">
                      <p:stCondLst>
                        <p:cond evt="onClick" delay="0">
                          <p:tgtEl>
                            <p:spTgt spid="245"/>
                          </p:tgtEl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animClr clrSpc="rgb">
                                      <p:cBhvr>
                                        <p:cTn id="35" dur="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2" restart="whenNotActive" fill="hold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childTnLst>
                  <p:par>
                    <p:cTn id="43" fill="hold">
                      <p:stCondLst>
                        <p:cond evt="onClick" delay="0">
                          <p:tgtEl>
                            <p:spTgt spid="246"/>
                          </p:tgtEl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4.07407E-006 L 0.0382 -0.30764 E">
                                      <p:cBhvr>
                                        <p:cTn id="46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7" restart="whenNotActive" fill="hold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childTnLst>
                  <p:par>
                    <p:cTn id="48" fill="hold">
                      <p:stCondLst>
                        <p:cond evt="onClick" delay="0">
                          <p:tgtEl>
                            <p:spTgt spid="247"/>
                          </p:tgtEl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6" restart="whenNotActive" fill="hold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childTnLst>
                  <p:par>
                    <p:cTn id="57" fill="hold">
                      <p:stCondLst>
                        <p:cond evt="onClick" delay="0">
                          <p:tgtEl>
                            <p:spTgt spid="248"/>
                          </p:tgtEl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>
                                      <p:cBhvr>
                                        <p:cTn id="60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82880" y="335880"/>
            <a:ext cx="566892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Помоги Ване расселить животных.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1" name="Объект 3"/>
          <p:cNvPicPr/>
          <p:nvPr/>
        </p:nvPicPr>
        <p:blipFill>
          <a:blip r:embed="rId2"/>
          <a:stretch/>
        </p:blipFill>
        <p:spPr>
          <a:xfrm>
            <a:off x="472320" y="2255040"/>
            <a:ext cx="1745640" cy="328284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4"/>
          <p:cNvPicPr/>
          <p:nvPr/>
        </p:nvPicPr>
        <p:blipFill>
          <a:blip r:embed="rId3"/>
          <a:stretch/>
        </p:blipFill>
        <p:spPr>
          <a:xfrm>
            <a:off x="2660040" y="1422360"/>
            <a:ext cx="1795320" cy="951120"/>
          </a:xfrm>
          <a:prstGeom prst="rect">
            <a:avLst/>
          </a:prstGeom>
          <a:ln>
            <a:noFill/>
          </a:ln>
        </p:spPr>
      </p:pic>
      <p:pic>
        <p:nvPicPr>
          <p:cNvPr id="253" name="Рисунок 6"/>
          <p:cNvPicPr/>
          <p:nvPr/>
        </p:nvPicPr>
        <p:blipFill>
          <a:blip r:embed="rId4"/>
          <a:stretch/>
        </p:blipFill>
        <p:spPr>
          <a:xfrm>
            <a:off x="2634120" y="2568240"/>
            <a:ext cx="1348200" cy="891720"/>
          </a:xfrm>
          <a:prstGeom prst="rect">
            <a:avLst/>
          </a:prstGeom>
          <a:ln>
            <a:noFill/>
          </a:ln>
        </p:spPr>
      </p:pic>
      <p:pic>
        <p:nvPicPr>
          <p:cNvPr id="254" name="Рисунок 7"/>
          <p:cNvPicPr/>
          <p:nvPr/>
        </p:nvPicPr>
        <p:blipFill>
          <a:blip r:embed="rId5"/>
          <a:stretch/>
        </p:blipFill>
        <p:spPr>
          <a:xfrm>
            <a:off x="6958800" y="4882680"/>
            <a:ext cx="2155320" cy="1672200"/>
          </a:xfrm>
          <a:prstGeom prst="rect">
            <a:avLst/>
          </a:prstGeom>
          <a:ln>
            <a:noFill/>
          </a:ln>
        </p:spPr>
      </p:pic>
      <p:pic>
        <p:nvPicPr>
          <p:cNvPr id="255" name="Рисунок 8"/>
          <p:cNvPicPr/>
          <p:nvPr/>
        </p:nvPicPr>
        <p:blipFill>
          <a:blip r:embed="rId6"/>
          <a:stretch/>
        </p:blipFill>
        <p:spPr>
          <a:xfrm>
            <a:off x="4614840" y="5279400"/>
            <a:ext cx="1236960" cy="139752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9"/>
          <p:cNvPicPr/>
          <p:nvPr/>
        </p:nvPicPr>
        <p:blipFill>
          <a:blip r:embed="rId7"/>
          <a:stretch/>
        </p:blipFill>
        <p:spPr>
          <a:xfrm>
            <a:off x="6731280" y="1152000"/>
            <a:ext cx="1409040" cy="1269000"/>
          </a:xfrm>
          <a:prstGeom prst="rect">
            <a:avLst/>
          </a:prstGeom>
          <a:ln>
            <a:noFill/>
          </a:ln>
        </p:spPr>
      </p:pic>
      <p:pic>
        <p:nvPicPr>
          <p:cNvPr id="257" name="Рисунок 10"/>
          <p:cNvPicPr/>
          <p:nvPr/>
        </p:nvPicPr>
        <p:blipFill>
          <a:blip r:embed="rId8"/>
          <a:stretch/>
        </p:blipFill>
        <p:spPr>
          <a:xfrm>
            <a:off x="7110720" y="2677320"/>
            <a:ext cx="1851840" cy="1800000"/>
          </a:xfrm>
          <a:prstGeom prst="rect">
            <a:avLst/>
          </a:prstGeom>
          <a:ln>
            <a:noFill/>
          </a:ln>
        </p:spPr>
      </p:pic>
      <p:pic>
        <p:nvPicPr>
          <p:cNvPr id="258" name="Рисунок 11"/>
          <p:cNvPicPr/>
          <p:nvPr/>
        </p:nvPicPr>
        <p:blipFill>
          <a:blip r:embed="rId9"/>
          <a:stretch/>
        </p:blipFill>
        <p:spPr>
          <a:xfrm>
            <a:off x="5227560" y="993240"/>
            <a:ext cx="1066320" cy="132624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631800" y="611424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0" name="Рисунок 14"/>
          <p:cNvPicPr/>
          <p:nvPr/>
        </p:nvPicPr>
        <p:blipFill>
          <a:blip r:embed="rId10"/>
          <a:stretch/>
        </p:blipFill>
        <p:spPr>
          <a:xfrm>
            <a:off x="2481480" y="3718080"/>
            <a:ext cx="1076040" cy="1076040"/>
          </a:xfrm>
          <a:prstGeom prst="rect">
            <a:avLst/>
          </a:prstGeom>
          <a:ln>
            <a:noFill/>
          </a:ln>
        </p:spPr>
      </p:pic>
      <p:pic>
        <p:nvPicPr>
          <p:cNvPr id="261" name="Рисунок 15"/>
          <p:cNvPicPr/>
          <p:nvPr/>
        </p:nvPicPr>
        <p:blipFill>
          <a:blip r:embed="rId11"/>
          <a:stretch/>
        </p:blipFill>
        <p:spPr>
          <a:xfrm>
            <a:off x="2790360" y="5151240"/>
            <a:ext cx="1078560" cy="1150560"/>
          </a:xfrm>
          <a:prstGeom prst="rect">
            <a:avLst/>
          </a:prstGeom>
          <a:ln>
            <a:noFill/>
          </a:ln>
        </p:spPr>
      </p:pic>
      <p:pic>
        <p:nvPicPr>
          <p:cNvPr id="262" name="Рисунок 3"/>
          <p:cNvPicPr/>
          <p:nvPr/>
        </p:nvPicPr>
        <p:blipFill>
          <a:blip r:embed="rId12" cstate="print"/>
          <a:stretch/>
        </p:blipFill>
        <p:spPr>
          <a:xfrm>
            <a:off x="4138560" y="2421360"/>
            <a:ext cx="2593080" cy="259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5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>
                                      <p:cBhvr>
                                        <p:cTn id="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253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6" restart="whenNotActive" fill="hold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childTnLst>
                  <p:par>
                    <p:cTn id="17" fill="hold">
                      <p:stCondLst>
                        <p:cond evt="onClick" delay="0">
                          <p:tgtEl>
                            <p:spTgt spid="258"/>
                          </p:tgtEl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5" restart="whenNotActive" fill="hold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childTnLst>
                  <p:par>
                    <p:cTn id="26" fill="hold">
                      <p:stCondLst>
                        <p:cond evt="onClick" delay="0">
                          <p:tgtEl>
                            <p:spTgt spid="256"/>
                          </p:tgtEl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4" restart="whenNotActive" fill="hold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childTnLst>
                  <p:par>
                    <p:cTn id="35" fill="hold">
                      <p:stCondLst>
                        <p:cond evt="onClick" delay="0">
                          <p:tgtEl>
                            <p:spTgt spid="257"/>
                          </p:tgtEl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3" restart="whenNotActive" fill="hold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childTnLst>
                  <p:par>
                    <p:cTn id="44" fill="hold">
                      <p:stCondLst>
                        <p:cond evt="onClick" delay="0">
                          <p:tgtEl>
                            <p:spTgt spid="254"/>
                          </p:tgtEl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07 3.7037E-006 L -0.13715 3.7037E-006 C -0.19861 3.7037E-006 -0.27413 -0.07732 -0.27413 -0.14005 L -0.27413 -0.27986 E">
                                      <p:cBhvr>
                                        <p:cTn id="4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8" restart="whenNotActive" fill="hold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childTnLst>
                  <p:par>
                    <p:cTn id="49" fill="hold">
                      <p:stCondLst>
                        <p:cond evt="onClick" delay="0">
                          <p:tgtEl>
                            <p:spTgt spid="255"/>
                          </p:tgtEl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7" restart="whenNotActive" fill="hold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childTnLst>
                  <p:par>
                    <p:cTn id="58" fill="hold">
                      <p:stCondLst>
                        <p:cond evt="onClick" delay="0">
                          <p:tgtEl>
                            <p:spTgt spid="260"/>
                          </p:tgtEl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1.85185E-006 L 0.25607 -0.07268 E">
                                      <p:cBhvr>
                                        <p:cTn id="61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62" restart="whenNotActive" fill="hold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childTnLst>
                  <p:par>
                    <p:cTn id="63" fill="hold">
                      <p:stCondLst>
                        <p:cond evt="onClick" delay="0">
                          <p:tgtEl>
                            <p:spTgt spid="261"/>
                          </p:tgtEl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-3.7037E-006 L 0.11181 -3.7037E-006 C 0.16198 -3.7037E-006 0.22379 -0.07685 0.22379 -0.13935 L 0.22379 -0.27847 E">
                                      <p:cBhvr>
                                        <p:cTn id="66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Рисунок 4"/>
          <p:cNvPicPr/>
          <p:nvPr/>
        </p:nvPicPr>
        <p:blipFill>
          <a:blip r:embed="rId2"/>
          <a:stretch/>
        </p:blipFill>
        <p:spPr>
          <a:xfrm>
            <a:off x="6993000" y="2351160"/>
            <a:ext cx="1756440" cy="1406520"/>
          </a:xfrm>
          <a:prstGeom prst="rect">
            <a:avLst/>
          </a:prstGeom>
          <a:ln>
            <a:noFill/>
          </a:ln>
        </p:spPr>
      </p:pic>
      <p:sp>
        <p:nvSpPr>
          <p:cNvPr id="264" name="TextShape 1"/>
          <p:cNvSpPr txBox="1"/>
          <p:nvPr/>
        </p:nvSpPr>
        <p:spPr>
          <a:xfrm>
            <a:off x="282600" y="332640"/>
            <a:ext cx="6674400" cy="1312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latin typeface="Trebuchet MS"/>
              </a:rPr>
              <a:t>Помоги Ване расселить животных.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5" name="Объект 3"/>
          <p:cNvPicPr/>
          <p:nvPr/>
        </p:nvPicPr>
        <p:blipFill>
          <a:blip r:embed="rId3"/>
          <a:stretch/>
        </p:blipFill>
        <p:spPr>
          <a:xfrm>
            <a:off x="372960" y="2255040"/>
            <a:ext cx="1745640" cy="328284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5"/>
          <p:cNvPicPr/>
          <p:nvPr/>
        </p:nvPicPr>
        <p:blipFill>
          <a:blip r:embed="rId4"/>
          <a:stretch/>
        </p:blipFill>
        <p:spPr>
          <a:xfrm>
            <a:off x="5419440" y="576720"/>
            <a:ext cx="1209240" cy="1418760"/>
          </a:xfrm>
          <a:prstGeom prst="rect">
            <a:avLst/>
          </a:prstGeom>
          <a:ln>
            <a:noFill/>
          </a:ln>
        </p:spPr>
      </p:pic>
      <p:pic>
        <p:nvPicPr>
          <p:cNvPr id="267" name="Рисунок 7"/>
          <p:cNvPicPr/>
          <p:nvPr/>
        </p:nvPicPr>
        <p:blipFill>
          <a:blip r:embed="rId5"/>
          <a:stretch/>
        </p:blipFill>
        <p:spPr>
          <a:xfrm>
            <a:off x="6943680" y="5404680"/>
            <a:ext cx="1528200" cy="1319400"/>
          </a:xfrm>
          <a:prstGeom prst="rect">
            <a:avLst/>
          </a:prstGeom>
          <a:ln>
            <a:noFill/>
          </a:ln>
        </p:spPr>
      </p:pic>
      <p:pic>
        <p:nvPicPr>
          <p:cNvPr id="268" name="Рисунок 8"/>
          <p:cNvPicPr/>
          <p:nvPr/>
        </p:nvPicPr>
        <p:blipFill>
          <a:blip r:embed="rId6"/>
          <a:stretch/>
        </p:blipFill>
        <p:spPr>
          <a:xfrm>
            <a:off x="6846120" y="1142280"/>
            <a:ext cx="1200240" cy="1032120"/>
          </a:xfrm>
          <a:prstGeom prst="rect">
            <a:avLst/>
          </a:prstGeom>
          <a:ln>
            <a:noFill/>
          </a:ln>
        </p:spPr>
      </p:pic>
      <p:pic>
        <p:nvPicPr>
          <p:cNvPr id="269" name="Рисунок 10"/>
          <p:cNvPicPr/>
          <p:nvPr/>
        </p:nvPicPr>
        <p:blipFill>
          <a:blip r:embed="rId7"/>
          <a:stretch/>
        </p:blipFill>
        <p:spPr>
          <a:xfrm>
            <a:off x="2250360" y="2985480"/>
            <a:ext cx="1240200" cy="1661760"/>
          </a:xfrm>
          <a:prstGeom prst="rect">
            <a:avLst/>
          </a:prstGeom>
          <a:ln>
            <a:noFill/>
          </a:ln>
        </p:spPr>
      </p:pic>
      <p:pic>
        <p:nvPicPr>
          <p:cNvPr id="270" name="Рисунок 11"/>
          <p:cNvPicPr/>
          <p:nvPr/>
        </p:nvPicPr>
        <p:blipFill>
          <a:blip r:embed="rId8"/>
          <a:stretch/>
        </p:blipFill>
        <p:spPr>
          <a:xfrm>
            <a:off x="5036400" y="5253120"/>
            <a:ext cx="1895400" cy="1470960"/>
          </a:xfrm>
          <a:prstGeom prst="rect">
            <a:avLst/>
          </a:prstGeom>
          <a:ln>
            <a:noFill/>
          </a:ln>
        </p:spPr>
      </p:pic>
      <p:pic>
        <p:nvPicPr>
          <p:cNvPr id="271" name="Рисунок 12"/>
          <p:cNvPicPr/>
          <p:nvPr/>
        </p:nvPicPr>
        <p:blipFill>
          <a:blip r:embed="rId9" cstate="print"/>
          <a:stretch/>
        </p:blipFill>
        <p:spPr>
          <a:xfrm>
            <a:off x="3525840" y="5162760"/>
            <a:ext cx="1407960" cy="1090800"/>
          </a:xfrm>
          <a:prstGeom prst="rect">
            <a:avLst/>
          </a:prstGeom>
          <a:ln>
            <a:noFill/>
          </a:ln>
        </p:spPr>
      </p:pic>
      <p:pic>
        <p:nvPicPr>
          <p:cNvPr id="272" name="Рисунок 14"/>
          <p:cNvPicPr/>
          <p:nvPr/>
        </p:nvPicPr>
        <p:blipFill>
          <a:blip r:embed="rId10"/>
          <a:stretch/>
        </p:blipFill>
        <p:spPr>
          <a:xfrm>
            <a:off x="2190600" y="5124240"/>
            <a:ext cx="1232640" cy="1392840"/>
          </a:xfrm>
          <a:prstGeom prst="rect">
            <a:avLst/>
          </a:prstGeom>
          <a:ln>
            <a:noFill/>
          </a:ln>
        </p:spPr>
      </p:pic>
      <p:pic>
        <p:nvPicPr>
          <p:cNvPr id="273" name="Рисунок 15"/>
          <p:cNvPicPr/>
          <p:nvPr/>
        </p:nvPicPr>
        <p:blipFill>
          <a:blip r:embed="rId11"/>
          <a:stretch/>
        </p:blipFill>
        <p:spPr>
          <a:xfrm>
            <a:off x="7365960" y="4053960"/>
            <a:ext cx="1166760" cy="135576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631800" y="6114240"/>
            <a:ext cx="340200" cy="315000"/>
          </a:xfrm>
          <a:prstGeom prst="actionButtonForwardNex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5" name="Рисунок 6"/>
          <p:cNvPicPr/>
          <p:nvPr/>
        </p:nvPicPr>
        <p:blipFill>
          <a:blip r:embed="rId12"/>
          <a:stretch/>
        </p:blipFill>
        <p:spPr>
          <a:xfrm>
            <a:off x="4130640" y="919800"/>
            <a:ext cx="1076040" cy="1076040"/>
          </a:xfrm>
          <a:prstGeom prst="rect">
            <a:avLst/>
          </a:prstGeom>
          <a:ln>
            <a:noFill/>
          </a:ln>
        </p:spPr>
      </p:pic>
      <p:pic>
        <p:nvPicPr>
          <p:cNvPr id="276" name="Рисунок 3"/>
          <p:cNvPicPr/>
          <p:nvPr/>
        </p:nvPicPr>
        <p:blipFill>
          <a:blip r:embed="rId13" cstate="print"/>
          <a:stretch/>
        </p:blipFill>
        <p:spPr>
          <a:xfrm>
            <a:off x="3924720" y="2076840"/>
            <a:ext cx="2819520" cy="281952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9"/>
          <p:cNvPicPr/>
          <p:nvPr/>
        </p:nvPicPr>
        <p:blipFill>
          <a:blip r:embed="rId14"/>
          <a:stretch/>
        </p:blipFill>
        <p:spPr>
          <a:xfrm>
            <a:off x="2210040" y="1528200"/>
            <a:ext cx="1612800" cy="128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266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2.77556E-017 L 0.0066 0.30139 E">
                                      <p:cBhvr>
                                        <p:cTn id="6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268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06 -2.59259E-006 L -0.12309 -2.59259E-006 C -0.1783 -2.59259E-006 -0.24601 0.07963 -0.24601 0.14422 L -0.24601 0.28866 E">
                                      <p:cBhvr>
                                        <p:cTn id="11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2" restart="whenNotActive" fill="hold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childTnLst>
                  <p:par>
                    <p:cTn id="13" fill="hold">
                      <p:stCondLst>
                        <p:cond evt="onClick" delay="0">
                          <p:tgtEl>
                            <p:spTgt spid="263"/>
                          </p:tgtEl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06 -3.7037E-007 L -0.28819 0.08588 E">
                                      <p:cBhvr>
                                        <p:cTn id="16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17" restart="whenNotActive" fill="hold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childTnLst>
                  <p:par>
                    <p:cTn id="18" fill="hold">
                      <p:stCondLst>
                        <p:cond evt="onClick" delay="0">
                          <p:tgtEl>
                            <p:spTgt spid="273"/>
                          </p:tgtEl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07 -0.09352 L -0.08854 0.01574 C -0.10694 0.04051 -0.13472 0.05393 -0.16354 0.05393 C -0.19653 0.05393 -0.22292 0.04051 -0.24132 0.01574 L -0.32969 -0.09352 E">
                                      <p:cBhvr>
                                        <p:cTn id="21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22" restart="whenNotActive" fill="hold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childTnLst>
                  <p:par>
                    <p:cTn id="23" fill="hold">
                      <p:stCondLst>
                        <p:cond evt="onClick" delay="0">
                          <p:tgtEl>
                            <p:spTgt spid="267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31" restart="whenNotActive" fill="hold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childTnLst>
                  <p:par>
                    <p:cTn id="32" fill="hold">
                      <p:stCondLst>
                        <p:cond evt="onClick" delay="0">
                          <p:tgtEl>
                            <p:spTgt spid="270"/>
                          </p:tgtEl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0" restart="whenNotActive" fill="hold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childTnLst>
                  <p:par>
                    <p:cTn id="41" fill="hold">
                      <p:stCondLst>
                        <p:cond evt="onClick" delay="0">
                          <p:tgtEl>
                            <p:spTgt spid="271"/>
                          </p:tgtEl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006 L 0.11667 -0.33079 E">
                                      <p:cBhvr>
                                        <p:cTn id="44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45" restart="whenNotActive" fill="hold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childTnLst>
                  <p:par>
                    <p:cTn id="46" fill="hold">
                      <p:stCondLst>
                        <p:cond evt="onClick" delay="0">
                          <p:tgtEl>
                            <p:spTgt spid="272"/>
                          </p:tgtEl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06 -1.11111E-006 L 0.15191 -1.11111E-006 C 0.21997 -1.11111E-006 0.30382 -0.08935 0.30382 -0.16157 L 0.30382 -0.32315 E">
                                      <p:cBhvr>
                                        <p:cTn id="49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0" restart="whenNotActive" fill="hold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childTnLst>
                  <p:par>
                    <p:cTn id="51" fill="hold">
                      <p:stCondLst>
                        <p:cond evt="onClick" delay="0">
                          <p:tgtEl>
                            <p:spTgt spid="269"/>
                          </p:tgtEl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59" restart="whenNotActive" fill="hold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childTnLst>
                  <p:par>
                    <p:cTn id="60" fill="hold">
                      <p:stCondLst>
                        <p:cond evt="onClick" delay="0">
                          <p:tgtEl>
                            <p:spTgt spid="275"/>
                          </p:tgtEl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68" restart="whenNotActive" fill="hold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childTnLst>
                  <p:par>
                    <p:cTn id="69" fill="hold">
                      <p:stCondLst>
                        <p:cond evt="onClick" delay="0">
                          <p:tgtEl>
                            <p:spTgt spid="277"/>
                          </p:tgtEl>
                        </p:cond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581040" y="687600"/>
            <a:ext cx="7989480" cy="1130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00000"/>
                </a:solidFill>
                <a:latin typeface="Trebuchet MS"/>
              </a:rPr>
              <a:t>Какие мы молодцы! </a:t>
            </a:r>
            <a:r>
              <a:t/>
            </a:r>
            <a:br/>
            <a:r>
              <a:rPr lang="ru-RU" sz="3200" b="1" strike="noStrike" spc="-1">
                <a:solidFill>
                  <a:srgbClr val="C00000"/>
                </a:solidFill>
                <a:latin typeface="Trebuchet MS"/>
              </a:rPr>
              <a:t>Всех животных расселили! </a:t>
            </a:r>
            <a:endParaRPr lang="ru-RU" sz="32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570880" y="6186960"/>
            <a:ext cx="328680" cy="315000"/>
          </a:xfrm>
          <a:prstGeom prst="actionButtonHome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TextShape 3"/>
          <p:cNvSpPr txBox="1"/>
          <p:nvPr/>
        </p:nvSpPr>
        <p:spPr>
          <a:xfrm>
            <a:off x="609480" y="2160720"/>
            <a:ext cx="634752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Продолжение следует…</a:t>
            </a:r>
          </a:p>
        </p:txBody>
      </p:sp>
      <p:pic>
        <p:nvPicPr>
          <p:cNvPr id="281" name="Рисунок 5"/>
          <p:cNvPicPr/>
          <p:nvPr/>
        </p:nvPicPr>
        <p:blipFill>
          <a:blip r:embed="rId2"/>
          <a:stretch/>
        </p:blipFill>
        <p:spPr>
          <a:xfrm>
            <a:off x="1101600" y="2808360"/>
            <a:ext cx="5855040" cy="310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581040" y="687600"/>
            <a:ext cx="7989480" cy="908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2A5010"/>
                </a:solidFill>
                <a:latin typeface="Tahoma"/>
                <a:ea typeface="Tahoma"/>
              </a:rPr>
              <a:t>Использованные ресурсы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609480" y="1796040"/>
            <a:ext cx="6347520" cy="4244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sng" strike="noStrike" spc="-1">
                <a:solidFill>
                  <a:srgbClr val="404040"/>
                </a:solidFill>
                <a:uFillTx/>
                <a:latin typeface="Tahoma"/>
                <a:ea typeface="Tahoma"/>
              </a:rPr>
              <a:t>http://infostendi.ru/geografija/261-stend-klimaticheskie-zony-zemli.html</a:t>
            </a:r>
            <a:r>
              <a:rPr lang="ru-RU" sz="1600" b="0" strike="noStrike" spc="-1">
                <a:solidFill>
                  <a:srgbClr val="404040"/>
                </a:solidFill>
                <a:latin typeface="Tahoma"/>
                <a:ea typeface="Tahoma"/>
              </a:rPr>
              <a:t>- Климатические зоны земли</a:t>
            </a:r>
            <a:endParaRPr lang="ru-RU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sng" strike="noStrike" spc="-1">
                <a:solidFill>
                  <a:srgbClr val="404040"/>
                </a:solidFill>
                <a:uFillTx/>
                <a:latin typeface="Tahoma"/>
                <a:ea typeface="Tahoma"/>
              </a:rPr>
              <a:t>http://detsad-kitty.ru/shablon/55976-klipart-na-prozrachnom-fone-parovoziki-2.html</a:t>
            </a:r>
            <a:r>
              <a:rPr lang="ru-RU" sz="1600" b="0" strike="noStrike" spc="-1">
                <a:solidFill>
                  <a:srgbClr val="404040"/>
                </a:solidFill>
                <a:latin typeface="Tahoma"/>
                <a:ea typeface="Tahoma"/>
              </a:rPr>
              <a:t>- Клипарт на прозрачном фоне – Игрушки</a:t>
            </a:r>
            <a:endParaRPr lang="ru-RU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sng" strike="noStrike" spc="-1">
                <a:solidFill>
                  <a:srgbClr val="B2D76D"/>
                </a:solidFill>
                <a:uFillTx/>
                <a:latin typeface="Tahoma"/>
                <a:ea typeface="Tahoma"/>
                <a:hlinkClick r:id="rId2"/>
              </a:rPr>
              <a:t>http</a:t>
            </a:r>
            <a:r>
              <a:rPr lang="ru-RU" sz="1600" b="0" u="sng" strike="noStrike" spc="-1">
                <a:solidFill>
                  <a:srgbClr val="B2D76D"/>
                </a:solidFill>
                <a:uFillTx/>
                <a:latin typeface="Tahoma"/>
                <a:ea typeface="Tahoma"/>
                <a:hlinkClick r:id="rId2"/>
              </a:rPr>
              <a:t>://astouch.com/index.php?newsid=12307</a:t>
            </a:r>
            <a:r>
              <a:rPr lang="ru-RU" sz="1600" b="0" strike="noStrike" spc="-1">
                <a:solidFill>
                  <a:srgbClr val="404040"/>
                </a:solidFill>
                <a:latin typeface="Tahoma"/>
                <a:ea typeface="Tahoma"/>
              </a:rPr>
              <a:t> – Клипарт - Школа</a:t>
            </a:r>
            <a:endParaRPr lang="ru-RU" sz="1600" b="0" strike="noStrike" spc="-1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84</Words>
  <Application>LibreOffice/6.3.5.2$Windows_X86_64 LibreOffice_project/dd0751754f11728f69b42ee2af66670068624673</Application>
  <PresentationFormat>Экран (4:3)</PresentationFormat>
  <Paragraphs>16</Paragraphs>
  <Slides>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Субботины</dc:creator>
  <dc:description/>
  <cp:lastModifiedBy>User</cp:lastModifiedBy>
  <cp:revision>67</cp:revision>
  <dcterms:created xsi:type="dcterms:W3CDTF">2014-06-28T01:48:00Z</dcterms:created>
  <dcterms:modified xsi:type="dcterms:W3CDTF">2020-04-22T06:20:45Z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