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3"/>
    <p:sldId id="257" r:id="rId4"/>
    <p:sldId id="483" r:id="rId5"/>
    <p:sldId id="484" r:id="rId6"/>
    <p:sldId id="541" r:id="rId7"/>
    <p:sldId id="770" r:id="rId8"/>
    <p:sldId id="771" r:id="rId9"/>
    <p:sldId id="772" r:id="rId10"/>
    <p:sldId id="773" r:id="rId12"/>
    <p:sldId id="774" r:id="rId13"/>
    <p:sldId id="775" r:id="rId14"/>
    <p:sldId id="776" r:id="rId15"/>
    <p:sldId id="777" r:id="rId16"/>
    <p:sldId id="537" r:id="rId17"/>
    <p:sldId id="535" r:id="rId18"/>
    <p:sldId id="371" r:id="rId19"/>
    <p:sldId id="456" r:id="rId20"/>
    <p:sldId id="481" r:id="rId21"/>
    <p:sldId id="536" r:id="rId22"/>
    <p:sldId id="534" r:id="rId23"/>
    <p:sldId id="420" r:id="rId24"/>
    <p:sldId id="398" r:id="rId25"/>
    <p:sldId id="466" r:id="rId26"/>
    <p:sldId id="467" r:id="rId27"/>
    <p:sldId id="485" r:id="rId28"/>
    <p:sldId id="524" r:id="rId29"/>
    <p:sldId id="486" r:id="rId30"/>
    <p:sldId id="602" r:id="rId31"/>
    <p:sldId id="487" r:id="rId32"/>
    <p:sldId id="526" r:id="rId33"/>
    <p:sldId id="713" r:id="rId34"/>
    <p:sldId id="648" r:id="rId35"/>
    <p:sldId id="649" r:id="rId36"/>
    <p:sldId id="527" r:id="rId37"/>
    <p:sldId id="489" r:id="rId38"/>
    <p:sldId id="490" r:id="rId39"/>
    <p:sldId id="530" r:id="rId40"/>
    <p:sldId id="533" r:id="rId41"/>
    <p:sldId id="491" r:id="rId42"/>
    <p:sldId id="492" r:id="rId43"/>
    <p:sldId id="494" r:id="rId44"/>
    <p:sldId id="495" r:id="rId45"/>
    <p:sldId id="690" r:id="rId46"/>
    <p:sldId id="496" r:id="rId47"/>
    <p:sldId id="497" r:id="rId48"/>
    <p:sldId id="498" r:id="rId49"/>
    <p:sldId id="689" r:id="rId50"/>
    <p:sldId id="438" r:id="rId51"/>
    <p:sldId id="523" r:id="rId52"/>
    <p:sldId id="510" r:id="rId53"/>
    <p:sldId id="749" r:id="rId54"/>
    <p:sldId id="751" r:id="rId55"/>
    <p:sldId id="752" r:id="rId56"/>
    <p:sldId id="511" r:id="rId57"/>
    <p:sldId id="512" r:id="rId58"/>
    <p:sldId id="514" r:id="rId59"/>
    <p:sldId id="515" r:id="rId60"/>
    <p:sldId id="477" r:id="rId61"/>
    <p:sldId id="343" r:id="rId62"/>
    <p:sldId id="517" r:id="rId63"/>
    <p:sldId id="518" r:id="rId64"/>
    <p:sldId id="519" r:id="rId65"/>
    <p:sldId id="520" r:id="rId66"/>
    <p:sldId id="532" r:id="rId67"/>
    <p:sldId id="479" r:id="rId68"/>
    <p:sldId id="480" r:id="rId69"/>
    <p:sldId id="529" r:id="rId70"/>
    <p:sldId id="714" r:id="rId71"/>
    <p:sldId id="299" r:id="rId72"/>
  </p:sldIdLst>
  <p:sldSz cx="9144000" cy="6858000" type="screen4x3"/>
  <p:notesSz cx="6797675" cy="9925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3" userDrawn="1">
          <p15:clr>
            <a:srgbClr val="A4A3A4"/>
          </p15:clr>
        </p15:guide>
        <p15:guide id="2" pos="289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дмин" initials="А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003399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422" autoAdjust="0"/>
    <p:restoredTop sz="96595" autoAdjust="0"/>
  </p:normalViewPr>
  <p:slideViewPr>
    <p:cSldViewPr showGuides="1">
      <p:cViewPr varScale="1">
        <p:scale>
          <a:sx n="67" d="100"/>
          <a:sy n="67" d="100"/>
        </p:scale>
        <p:origin x="-1476" y="-90"/>
      </p:cViewPr>
      <p:guideLst>
        <p:guide orient="horz" pos="2213"/>
        <p:guide pos="289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6" Type="http://schemas.openxmlformats.org/officeDocument/2006/relationships/commentAuthors" Target="commentAuthors.xml"/><Relationship Id="rId75" Type="http://schemas.openxmlformats.org/officeDocument/2006/relationships/tableStyles" Target="tableStyles.xml"/><Relationship Id="rId74" Type="http://schemas.openxmlformats.org/officeDocument/2006/relationships/viewProps" Target="viewProps.xml"/><Relationship Id="rId73" Type="http://schemas.openxmlformats.org/officeDocument/2006/relationships/presProps" Target="presProps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5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4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CN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2021-2022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1"/>
          <c:dLbls>
            <c:delete val="1"/>
          </c:dLbls>
          <c:cat>
            <c:strRef>
              <c:f>Лист1!$A$2:$A$6</c:f>
              <c:strCache>
                <c:ptCount val="5"/>
                <c:pt idx="0">
                  <c:v>1 группа</c:v>
                </c:pt>
                <c:pt idx="1">
                  <c:v>2 группа</c:v>
                </c:pt>
                <c:pt idx="2">
                  <c:v>3 группа</c:v>
                </c:pt>
                <c:pt idx="3">
                  <c:v>4 группа</c:v>
                </c:pt>
                <c:pt idx="4">
                  <c:v>5 группа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0.31</c:v>
                </c:pt>
                <c:pt idx="1">
                  <c:v>0.66</c:v>
                </c:pt>
                <c:pt idx="2">
                  <c:v>0.02</c:v>
                </c:pt>
                <c:pt idx="3">
                  <c:v>0.01</c:v>
                </c:pt>
                <c:pt idx="4" c:formatCode="General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2022-2023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1"/>
          <c:dLbls>
            <c:delete val="1"/>
          </c:dLbls>
          <c:cat>
            <c:strRef>
              <c:f>Лист1!$A$2:$A$6</c:f>
              <c:strCache>
                <c:ptCount val="5"/>
                <c:pt idx="0">
                  <c:v>1 группа</c:v>
                </c:pt>
                <c:pt idx="1">
                  <c:v>2 группа</c:v>
                </c:pt>
                <c:pt idx="2">
                  <c:v>3 группа</c:v>
                </c:pt>
                <c:pt idx="3">
                  <c:v>4 группа</c:v>
                </c:pt>
                <c:pt idx="4">
                  <c:v>5 группа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0.25</c:v>
                </c:pt>
                <c:pt idx="1">
                  <c:v>0.71</c:v>
                </c:pt>
                <c:pt idx="2">
                  <c:v>0.03</c:v>
                </c:pt>
                <c:pt idx="3" c:formatCode="#,000%">
                  <c:v>0.01</c:v>
                </c:pt>
                <c:pt idx="4">
                  <c:v>0.01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2023-2024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1"/>
          <c:dLbls>
            <c:delete val="1"/>
          </c:dLbls>
          <c:cat>
            <c:strRef>
              <c:f>Лист1!$A$2:$A$6</c:f>
              <c:strCache>
                <c:ptCount val="5"/>
                <c:pt idx="0">
                  <c:v>1 группа</c:v>
                </c:pt>
                <c:pt idx="1">
                  <c:v>2 группа</c:v>
                </c:pt>
                <c:pt idx="2">
                  <c:v>3 группа</c:v>
                </c:pt>
                <c:pt idx="3">
                  <c:v>4 группа</c:v>
                </c:pt>
                <c:pt idx="4">
                  <c:v>5 группа</c:v>
                </c:pt>
              </c:strCache>
            </c:strRef>
          </c:cat>
          <c:val>
            <c:numRef>
              <c:f>Лист1!$D$2:$D$6</c:f>
              <c:numCache>
                <c:formatCode>0%</c:formatCode>
                <c:ptCount val="5"/>
                <c:pt idx="0">
                  <c:v>0.2</c:v>
                </c:pt>
                <c:pt idx="1">
                  <c:v>0.75</c:v>
                </c:pt>
                <c:pt idx="2">
                  <c:v>0.04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0"/>
        <c:axId val="149795584"/>
        <c:axId val="149797120"/>
      </c:barChart>
      <c:catAx>
        <c:axId val="149795584"/>
        <c:scaling>
          <c:orientation val="minMax"/>
        </c:scaling>
        <c:delete val="0"/>
        <c:axPos val="b"/>
        <c:numFmt formatCode="General" sourceLinked="0"/>
        <c:majorTickMark val="cross"/>
        <c:minorTickMark val="cross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ru-RU"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49797120"/>
        <c:crosses val="autoZero"/>
        <c:auto val="1"/>
        <c:lblAlgn val="ctr"/>
        <c:lblOffset val="100"/>
        <c:noMultiLvlLbl val="1"/>
      </c:catAx>
      <c:valAx>
        <c:axId val="149797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0%" sourceLinked="1"/>
        <c:majorTickMark val="cross"/>
        <c:minorTickMark val="cross"/>
        <c:tickLblPos val="nextTo"/>
        <c:spPr>
          <a:noFill/>
          <a:ln w="12700" cap="rnd" cmpd="sng" algn="ctr">
            <a:noFill/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ru-RU"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49795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lang="ru-RU" sz="1800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CN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 rot="0" spcFirstLastPara="0" vertOverflow="ellipsis" vert="horz" wrap="square" anchor="ctr" anchorCtr="1"/>
        <a:lstStyle/>
        <a:p>
          <a:pPr>
            <a:defRPr lang="ru-RU" sz="216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</a:p>
      </c:txPr>
    </c:title>
    <c:autoTitleDeleted val="0"/>
    <c:view3D>
      <c:rotX val="30"/>
      <c:rotY val="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0"/>
          <c:dPt>
            <c:idx val="0"/>
            <c:bubble3D val="0"/>
          </c:dPt>
          <c:dPt>
            <c:idx val="1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/>
              </c:ext>
            </c:extLst>
          </c:dLbls>
          <c:cat>
            <c:strRef>
              <c:f>Лист1!$A$2:$A$3</c:f>
              <c:strCache>
                <c:ptCount val="2"/>
                <c:pt idx="0">
                  <c:v>основная</c:v>
                </c:pt>
                <c:pt idx="1">
                  <c:v>ослабленная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0.95</c:v>
                </c:pt>
                <c:pt idx="1">
                  <c:v>0.05</c:v>
                </c:pt>
              </c:numCache>
            </c:numRef>
          </c:val>
        </c:ser>
        <c:dLbls>
          <c:showLegendKey val="1"/>
          <c:showVal val="1"/>
          <c:showCatName val="1"/>
          <c:showSerName val="1"/>
          <c:showPercent val="1"/>
          <c:showBubbleSize val="1"/>
        </c:dLbls>
      </c:pie3DChart>
    </c:plotArea>
    <c:legend>
      <c:legendPos val="t"/>
      <c:layout/>
      <c:overlay val="1"/>
      <c:txPr>
        <a:bodyPr rot="0" spcFirstLastPara="0" vertOverflow="ellipsis" vert="horz" wrap="square" anchor="ctr" anchorCtr="1"/>
        <a:lstStyle/>
        <a:p>
          <a:pPr>
            <a:defRPr lang="ru-RU"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zero"/>
    <c:showDLblsOverMax val="1"/>
  </c:chart>
  <c:txPr>
    <a:bodyPr/>
    <a:lstStyle/>
    <a:p>
      <a:pPr>
        <a:defRPr lang="ru-RU" sz="1800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defTabSz="914400">
              <a:defRPr lang="ru-RU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b="1"/>
              <a:t>Образование</a:t>
            </a:r>
            <a:endParaRPr b="1"/>
          </a:p>
        </c:rich>
      </c:tx>
      <c:layout>
        <c:manualLayout>
          <c:xMode val="edge"/>
          <c:yMode val="edge"/>
          <c:x val="0.686587301587302"/>
          <c:y val="0.832889677610175"/>
        </c:manualLayout>
      </c:layout>
      <c:overlay val="1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Образование</c:v>
                </c:pt>
              </c:strCache>
            </c:strRef>
          </c:tx>
          <c:explosion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defTabSz="914400">
                      <a:defRPr lang="ru-RU" sz="14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t> Высшее  48%</a:t>
                    </a:r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ru-RU"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bestFit"/>
              <c:showLegendKey val="1"/>
              <c:showVal val="1"/>
              <c:showCatName val="1"/>
              <c:showSerName val="1"/>
              <c:showPercent val="1"/>
              <c:showBubbleSiz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defTabSz="914400">
                      <a:defRPr lang="ru-RU" sz="14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t>Среднее специальное 52%</a:t>
                    </a:r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ru-RU"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bestFit"/>
              <c:showLegendKey val="1"/>
              <c:showVal val="1"/>
              <c:showCatName val="1"/>
              <c:showSerName val="1"/>
              <c:showPercent val="1"/>
              <c:showBubbleSiz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bestFit"/>
            <c:showLegendKey val="1"/>
            <c:showVal val="1"/>
            <c:showCatName val="1"/>
            <c:showSerName val="1"/>
            <c:showPercent val="1"/>
            <c:showBubbleSize val="1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Высшее </c:v>
                </c:pt>
                <c:pt idx="1">
                  <c:v>Среднее специальное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0.48</c:v>
                </c:pt>
                <c:pt idx="1">
                  <c:v>0.52</c:v>
                </c:pt>
              </c:numCache>
            </c:numRef>
          </c:val>
        </c:ser>
        <c:dLbls>
          <c:showLegendKey val="1"/>
          <c:showVal val="1"/>
          <c:showCatName val="1"/>
          <c:showSerName val="1"/>
          <c:showPercent val="1"/>
          <c:showBubbleSize val="1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 lang="ru-RU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CN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defTabSz="914400">
              <a:defRPr lang="ru-RU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b="1"/>
              <a:t>Квалификационная категория</a:t>
            </a:r>
            <a:endParaRPr b="1"/>
          </a:p>
        </c:rich>
      </c:tx>
      <c:layout>
        <c:manualLayout>
          <c:xMode val="edge"/>
          <c:yMode val="edge"/>
          <c:x val="0.187378797672915"/>
          <c:y val="0.037652965171007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Квалификационная категория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contourW="25400">
                <a:contourClr>
                  <a:schemeClr val="lt1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contourW="25400">
                <a:contourClr>
                  <a:schemeClr val="lt1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contourW="25400">
                <a:contourClr>
                  <a:schemeClr val="lt1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0"/>
                  <c:y val="0.17947913398180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 defTabSz="914400">
                      <a:defRPr lang="ru-RU"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t> 38%</a:t>
                    </a:r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ru-RU"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in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00274725274725275"/>
                  <c:y val="0.35299654847819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 defTabSz="914400">
                      <a:defRPr lang="ru-RU" sz="12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t>53%</a:t>
                    </a:r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ru-RU"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in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00290885585003232"/>
                  <c:y val="0.022278004392845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 defTabSz="914400">
                      <a:defRPr lang="ru-RU" sz="12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t>9%</a:t>
                    </a:r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ru-RU"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in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delete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Высшая</c:v>
                </c:pt>
                <c:pt idx="1">
                  <c:v>Первая</c:v>
                </c:pt>
                <c:pt idx="2">
                  <c:v>Не имеют 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0.38</c:v>
                </c:pt>
                <c:pt idx="1">
                  <c:v>0.53</c:v>
                </c:pt>
                <c:pt idx="2">
                  <c:v>0.09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1"/>
          <c:showBubbleSize val="0"/>
        </c:dLbls>
        <c:gapWidth val="150"/>
        <c:overlap val="0"/>
        <c:axId val="588615632"/>
        <c:axId val="204008529"/>
      </c:barChart>
      <c:catAx>
        <c:axId val="588615632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12700" cap="rnd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ru-RU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204008529"/>
        <c:crosses val="autoZero"/>
        <c:auto val="1"/>
        <c:lblAlgn val="ctr"/>
        <c:lblOffset val="100"/>
        <c:noMultiLvlLbl val="0"/>
      </c:catAx>
      <c:valAx>
        <c:axId val="204008529"/>
        <c:scaling>
          <c:orientation val="minMax"/>
        </c:scaling>
        <c:delete val="0"/>
        <c:axPos val="l"/>
        <c:majorGridlines>
          <c:spPr>
            <a:ln w="12700" cap="rnd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 w="12700" cap="rnd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ru-RU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588615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 lang="ru-RU"/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2019-2020</c:v>
                </c:pt>
              </c:strCache>
            </c:strRef>
          </c:tx>
          <c:invertIfNegative val="1"/>
          <c:dLbls>
            <c:delete val="1"/>
          </c:dLbls>
          <c:cat>
            <c:strRef>
              <c:f>Лист1!$A$2:$A$7</c:f>
              <c:strCache>
                <c:ptCount val="6"/>
                <c:pt idx="0">
                  <c:v>Школа №82</c:v>
                </c:pt>
                <c:pt idx="1">
                  <c:v>Школа №117</c:v>
                </c:pt>
                <c:pt idx="2">
                  <c:v>Школа №9</c:v>
                </c:pt>
                <c:pt idx="3">
                  <c:v>Школа №141</c:v>
                </c:pt>
                <c:pt idx="4">
                  <c:v>Школа №183</c:v>
                </c:pt>
                <c:pt idx="5">
                  <c:v>Др школы (77, Правос гимназия)</c:v>
                </c:pt>
              </c:strCache>
            </c:strRef>
          </c:cat>
          <c:val>
            <c:numRef>
              <c:f>Лист1!$B$2:$B$7</c:f>
              <c:numCache>
                <c:formatCode>0%</c:formatCode>
                <c:ptCount val="6"/>
                <c:pt idx="0">
                  <c:v>0.26</c:v>
                </c:pt>
                <c:pt idx="1">
                  <c:v>0.11</c:v>
                </c:pt>
                <c:pt idx="2">
                  <c:v>0.16</c:v>
                </c:pt>
                <c:pt idx="3">
                  <c:v>0.12</c:v>
                </c:pt>
                <c:pt idx="4">
                  <c:v>0.03</c:v>
                </c:pt>
                <c:pt idx="5">
                  <c:v>0.09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2020-2021</c:v>
                </c:pt>
              </c:strCache>
            </c:strRef>
          </c:tx>
          <c:invertIfNegative val="1"/>
          <c:dLbls>
            <c:delete val="1"/>
          </c:dLbls>
          <c:cat>
            <c:strRef>
              <c:f>Лист1!$A$2:$A$7</c:f>
              <c:strCache>
                <c:ptCount val="6"/>
                <c:pt idx="0">
                  <c:v>Школа №82</c:v>
                </c:pt>
                <c:pt idx="1">
                  <c:v>Школа №117</c:v>
                </c:pt>
                <c:pt idx="2">
                  <c:v>Школа №9</c:v>
                </c:pt>
                <c:pt idx="3">
                  <c:v>Школа №141</c:v>
                </c:pt>
                <c:pt idx="4">
                  <c:v>Школа №183</c:v>
                </c:pt>
                <c:pt idx="5">
                  <c:v>Др школы (77, Правос гимназия)</c:v>
                </c:pt>
              </c:strCache>
            </c:strRef>
          </c:cat>
          <c:val>
            <c:numRef>
              <c:f>Лист1!$C$2:$C$7</c:f>
              <c:numCache>
                <c:formatCode>0%</c:formatCode>
                <c:ptCount val="6"/>
                <c:pt idx="0">
                  <c:v>0.2</c:v>
                </c:pt>
                <c:pt idx="1">
                  <c:v>0.08</c:v>
                </c:pt>
                <c:pt idx="2">
                  <c:v>0.13</c:v>
                </c:pt>
                <c:pt idx="3">
                  <c:v>0.07</c:v>
                </c:pt>
                <c:pt idx="4">
                  <c:v>0.06</c:v>
                </c:pt>
                <c:pt idx="5">
                  <c:v>0.23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2021-2022</c:v>
                </c:pt>
              </c:strCache>
            </c:strRef>
          </c:tx>
          <c:invertIfNegative val="1"/>
          <c:dLbls>
            <c:delete val="1"/>
          </c:dLbls>
          <c:cat>
            <c:strRef>
              <c:f>Лист1!$A$2:$A$7</c:f>
              <c:strCache>
                <c:ptCount val="6"/>
                <c:pt idx="0">
                  <c:v>Школа №82</c:v>
                </c:pt>
                <c:pt idx="1">
                  <c:v>Школа №117</c:v>
                </c:pt>
                <c:pt idx="2">
                  <c:v>Школа №9</c:v>
                </c:pt>
                <c:pt idx="3">
                  <c:v>Школа №141</c:v>
                </c:pt>
                <c:pt idx="4">
                  <c:v>Школа №183</c:v>
                </c:pt>
                <c:pt idx="5">
                  <c:v>Др школы (77, Правос гимназия)</c:v>
                </c:pt>
              </c:strCache>
            </c:strRef>
          </c:cat>
          <c:val>
            <c:numRef>
              <c:f>Лист1!$D$2:$D$7</c:f>
              <c:numCache>
                <c:formatCode>0%</c:formatCode>
                <c:ptCount val="6"/>
                <c:pt idx="0">
                  <c:v>0.37</c:v>
                </c:pt>
                <c:pt idx="1">
                  <c:v>0.11</c:v>
                </c:pt>
                <c:pt idx="2">
                  <c:v>0.31</c:v>
                </c:pt>
                <c:pt idx="3">
                  <c:v>0.13</c:v>
                </c:pt>
                <c:pt idx="4">
                  <c:v>0.16</c:v>
                </c:pt>
                <c:pt idx="5">
                  <c:v>0.07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2022-2023</c:v>
                </c:pt>
              </c:strCache>
            </c:strRef>
          </c:tx>
          <c:invertIfNegative val="1"/>
          <c:dLbls>
            <c:delete val="1"/>
          </c:dLbls>
          <c:cat>
            <c:strRef>
              <c:f>Лист1!$A$2:$A$7</c:f>
              <c:strCache>
                <c:ptCount val="6"/>
                <c:pt idx="0">
                  <c:v>Школа №82</c:v>
                </c:pt>
                <c:pt idx="1">
                  <c:v>Школа №117</c:v>
                </c:pt>
                <c:pt idx="2">
                  <c:v>Школа №9</c:v>
                </c:pt>
                <c:pt idx="3">
                  <c:v>Школа №141</c:v>
                </c:pt>
                <c:pt idx="4">
                  <c:v>Школа №183</c:v>
                </c:pt>
                <c:pt idx="5">
                  <c:v>Др школы (77, Правос гимназия)</c:v>
                </c:pt>
              </c:strCache>
            </c:strRef>
          </c:cat>
          <c:val>
            <c:numRef>
              <c:f>Лист1!$E$2:$E$7</c:f>
              <c:numCache>
                <c:formatCode>0%</c:formatCode>
                <c:ptCount val="6"/>
                <c:pt idx="0">
                  <c:v>0.35</c:v>
                </c:pt>
                <c:pt idx="1">
                  <c:v>0.12</c:v>
                </c:pt>
                <c:pt idx="2">
                  <c:v>0.35</c:v>
                </c:pt>
                <c:pt idx="3">
                  <c:v>0.13</c:v>
                </c:pt>
                <c:pt idx="4">
                  <c:v>0.17</c:v>
                </c:pt>
                <c:pt idx="5">
                  <c:v>0.05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2023-2024</c:v>
                </c:pt>
              </c:strCache>
            </c:strRef>
          </c:tx>
          <c:invertIfNegative val="0"/>
          <c:dLbls>
            <c:delete val="1"/>
          </c:dLbls>
          <c:cat>
            <c:strRef>
              <c:f>Лист1!$A$2:$A$7</c:f>
              <c:strCache>
                <c:ptCount val="6"/>
                <c:pt idx="0">
                  <c:v>Школа №82</c:v>
                </c:pt>
                <c:pt idx="1">
                  <c:v>Школа №117</c:v>
                </c:pt>
                <c:pt idx="2">
                  <c:v>Школа №9</c:v>
                </c:pt>
                <c:pt idx="3">
                  <c:v>Школа №141</c:v>
                </c:pt>
                <c:pt idx="4">
                  <c:v>Школа №183</c:v>
                </c:pt>
                <c:pt idx="5">
                  <c:v>Др школы (77, Правос гимназия)</c:v>
                </c:pt>
              </c:strCache>
            </c:strRef>
          </c:cat>
          <c:val>
            <c:numRef>
              <c:f>Лист1!$F$2:$F$7</c:f>
              <c:numCache>
                <c:formatCode>0%</c:formatCode>
                <c:ptCount val="6"/>
                <c:pt idx="0">
                  <c:v>0.37</c:v>
                </c:pt>
                <c:pt idx="1">
                  <c:v>0.15</c:v>
                </c:pt>
                <c:pt idx="2">
                  <c:v>0.3</c:v>
                </c:pt>
                <c:pt idx="3">
                  <c:v>0.14</c:v>
                </c:pt>
                <c:pt idx="4">
                  <c:v>0.2</c:v>
                </c:pt>
                <c:pt idx="5">
                  <c:v>0.07</c:v>
                </c:pt>
              </c:numCache>
            </c:numRef>
          </c:val>
        </c:ser>
        <c:dLbls>
          <c:showLegendKey val="1"/>
          <c:showVal val="1"/>
          <c:showCatName val="1"/>
          <c:showSerName val="1"/>
          <c:showPercent val="1"/>
          <c:showBubbleSize val="1"/>
        </c:dLbls>
        <c:gapWidth val="150"/>
        <c:overlap val="0"/>
        <c:axId val="177264128"/>
        <c:axId val="177265664"/>
      </c:barChart>
      <c:catAx>
        <c:axId val="177264128"/>
        <c:scaling>
          <c:orientation val="minMax"/>
        </c:scaling>
        <c:delete val="0"/>
        <c:axPos val="b"/>
        <c:numFmt formatCode="General" sourceLinked="0"/>
        <c:majorTickMark val="cross"/>
        <c:minorTickMark val="cross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ru-RU"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177265664"/>
        <c:crosses val="autoZero"/>
        <c:auto val="1"/>
        <c:lblAlgn val="ctr"/>
        <c:lblOffset val="100"/>
        <c:noMultiLvlLbl val="1"/>
      </c:catAx>
      <c:valAx>
        <c:axId val="177265664"/>
        <c:scaling>
          <c:orientation val="minMax"/>
        </c:scaling>
        <c:delete val="0"/>
        <c:axPos val="l"/>
        <c:majorGridlines/>
        <c:numFmt formatCode="0%" sourceLinked="1"/>
        <c:majorTickMark val="cross"/>
        <c:minorTickMark val="cross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ru-RU"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177264128"/>
        <c:crosses val="autoZero"/>
        <c:crossBetween val="between"/>
      </c:valAx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833786464839445"/>
          <c:y val="0.720827881527299"/>
        </c:manualLayout>
      </c:layout>
      <c:overlay val="1"/>
      <c:txPr>
        <a:bodyPr rot="0" spcFirstLastPara="0" vertOverflow="ellipsis" vert="horz" wrap="square" anchor="ctr" anchorCtr="1"/>
        <a:lstStyle/>
        <a:p>
          <a:pPr>
            <a:defRPr lang="ru-RU"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1"/>
  </c:chart>
  <c:txPr>
    <a:bodyPr/>
    <a:lstStyle/>
    <a:p>
      <a:pPr>
        <a:defRPr lang="ru-RU" sz="1800"/>
      </a:pPr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CN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336577754662"/>
          <c:y val="0.0400862615755423"/>
          <c:w val="0.477137974589494"/>
          <c:h val="0.70998350881644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Ремент (бюджетные средства)</c:v>
                </c:pt>
              </c:strCache>
            </c:strRef>
          </c:tx>
          <c:invertIfNegative val="1"/>
          <c:dLbls>
            <c:delete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878434.9</c:v>
                </c:pt>
                <c:pt idx="1">
                  <c:v>190000</c:v>
                </c:pt>
                <c:pt idx="2">
                  <c:v>0</c:v>
                </c:pt>
                <c:pt idx="3">
                  <c:v>92965</c:v>
                </c:pt>
                <c:pt idx="4">
                  <c:v>396658</c:v>
                </c:pt>
                <c:pt idx="5">
                  <c:v>200640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Техническое оборудование (бюджетные средства)</c:v>
                </c:pt>
              </c:strCache>
            </c:strRef>
          </c:tx>
          <c:invertIfNegative val="1"/>
          <c:dLbls>
            <c:delete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0</c:v>
                </c:pt>
                <c:pt idx="1">
                  <c:v>338670</c:v>
                </c:pt>
                <c:pt idx="2">
                  <c:v>85500</c:v>
                </c:pt>
                <c:pt idx="3">
                  <c:v>0</c:v>
                </c:pt>
                <c:pt idx="4">
                  <c:v>224000</c:v>
                </c:pt>
                <c:pt idx="5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Ремонт (Внебюджетные средства)</c:v>
                </c:pt>
              </c:strCache>
            </c:strRef>
          </c:tx>
          <c:invertIfNegative val="1"/>
          <c:dLbls>
            <c:delete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110022</c:v>
                </c:pt>
                <c:pt idx="1">
                  <c:v>36500</c:v>
                </c:pt>
                <c:pt idx="2">
                  <c:v>56419.36</c:v>
                </c:pt>
                <c:pt idx="3">
                  <c:v>182071.05</c:v>
                </c:pt>
                <c:pt idx="4">
                  <c:v>27999</c:v>
                </c:pt>
                <c:pt idx="5">
                  <c:v>0</c:v>
                </c:pt>
              </c:numCache>
            </c:numRef>
          </c:val>
        </c:ser>
        <c:dLbls>
          <c:showLegendKey val="1"/>
          <c:showVal val="1"/>
          <c:showCatName val="1"/>
          <c:showSerName val="1"/>
          <c:showPercent val="1"/>
          <c:showBubbleSize val="1"/>
        </c:dLbls>
        <c:gapWidth val="150"/>
        <c:overlap val="0"/>
        <c:axId val="178062080"/>
        <c:axId val="178063616"/>
      </c:barChart>
      <c:catAx>
        <c:axId val="178062080"/>
        <c:scaling>
          <c:orientation val="minMax"/>
        </c:scaling>
        <c:delete val="0"/>
        <c:axPos val="b"/>
        <c:numFmt formatCode="General" sourceLinked="1"/>
        <c:majorTickMark val="cross"/>
        <c:minorTickMark val="cross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ru-RU"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178063616"/>
        <c:crosses val="autoZero"/>
        <c:auto val="1"/>
        <c:lblAlgn val="ctr"/>
        <c:lblOffset val="100"/>
        <c:noMultiLvlLbl val="1"/>
      </c:catAx>
      <c:valAx>
        <c:axId val="178063616"/>
        <c:scaling>
          <c:orientation val="minMax"/>
        </c:scaling>
        <c:delete val="0"/>
        <c:axPos val="l"/>
        <c:majorGridlines/>
        <c:numFmt formatCode="General" sourceLinked="1"/>
        <c:majorTickMark val="cross"/>
        <c:minorTickMark val="cross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ru-RU"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178062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2500185749313"/>
          <c:y val="0.176709374603577"/>
          <c:w val="0.333308566758303"/>
          <c:h val="0.573385766840036"/>
        </c:manualLayout>
      </c:layout>
      <c:overlay val="1"/>
      <c:txPr>
        <a:bodyPr rot="0" spcFirstLastPara="0" vertOverflow="ellipsis" vert="horz" wrap="square" anchor="ctr" anchorCtr="1"/>
        <a:lstStyle/>
        <a:p>
          <a:pPr>
            <a:defRPr lang="ru-RU"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1"/>
  </c:chart>
  <c:txPr>
    <a:bodyPr/>
    <a:lstStyle/>
    <a:p>
      <a:pPr>
        <a:defRPr lang="ru-RU" sz="1800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6A470F-1390-412A-ACE4-8736B0FA2E14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6431"/>
            <a:ext cx="543814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98C8DA-CF68-4050-8113-9E4BCF59859C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малообщительные, живущие в своём мире;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тревожные;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пессимисты;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дети, находящие под постоянном контролем взрослых;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дети, испытывающие дефицит внимания со стороны взрослых;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ранимые, малоэмоциональные,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с завышенными требованиями к себе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360A4F-766A-49FE-8EE8-5C7B81478927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360A4F-766A-49FE-8EE8-5C7B81478927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360A4F-766A-49FE-8EE8-5C7B81478927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8C8DA-CF68-4050-8113-9E4BCF59859C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CA498-4201-4BF7-B513-F72BF1B4C3B1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2E2C-30C5-4BCB-86BD-871594F1590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CA498-4201-4BF7-B513-F72BF1B4C3B1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2E2C-30C5-4BCB-86BD-871594F1590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CA498-4201-4BF7-B513-F72BF1B4C3B1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2E2C-30C5-4BCB-86BD-871594F15908}" type="slidenum">
              <a:rPr lang="ru-RU" smtClean="0"/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CA498-4201-4BF7-B513-F72BF1B4C3B1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2E2C-30C5-4BCB-86BD-871594F1590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CA498-4201-4BF7-B513-F72BF1B4C3B1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2E2C-30C5-4BCB-86BD-871594F15908}" type="slidenum">
              <a:rPr lang="ru-RU" smtClean="0"/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CA498-4201-4BF7-B513-F72BF1B4C3B1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2E2C-30C5-4BCB-86BD-871594F1590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CA498-4201-4BF7-B513-F72BF1B4C3B1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2E2C-30C5-4BCB-86BD-871594F1590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CA498-4201-4BF7-B513-F72BF1B4C3B1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2E2C-30C5-4BCB-86BD-871594F1590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CA498-4201-4BF7-B513-F72BF1B4C3B1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2E2C-30C5-4BCB-86BD-871594F1590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CA498-4201-4BF7-B513-F72BF1B4C3B1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2E2C-30C5-4BCB-86BD-871594F1590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CA498-4201-4BF7-B513-F72BF1B4C3B1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2E2C-30C5-4BCB-86BD-871594F1590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CA498-4201-4BF7-B513-F72BF1B4C3B1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2E2C-30C5-4BCB-86BD-871594F1590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CA498-4201-4BF7-B513-F72BF1B4C3B1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2E2C-30C5-4BCB-86BD-871594F1590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CA498-4201-4BF7-B513-F72BF1B4C3B1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2E2C-30C5-4BCB-86BD-871594F1590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CA498-4201-4BF7-B513-F72BF1B4C3B1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2E2C-30C5-4BCB-86BD-871594F1590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CA498-4201-4BF7-B513-F72BF1B4C3B1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2E2C-30C5-4BCB-86BD-871594F1590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CA498-4201-4BF7-B513-F72BF1B4C3B1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F842E2C-30C5-4BCB-86BD-871594F15908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1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0.jpeg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8.png"/><Relationship Id="rId7" Type="http://schemas.openxmlformats.org/officeDocument/2006/relationships/image" Target="../media/image47.jpeg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2.png"/><Relationship Id="rId2" Type="http://schemas.microsoft.com/office/2007/relationships/media" Target="file:///D:\IMG_6833.MP4" TargetMode="External"/><Relationship Id="rId1" Type="http://schemas.openxmlformats.org/officeDocument/2006/relationships/video" Target="file:///D:\IMG_6833.MP4" TargetMode="External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6.jpeg"/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hart" Target="../charts/chart4.xml"/><Relationship Id="rId1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9.jpeg"/><Relationship Id="rId1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4.png"/><Relationship Id="rId3" Type="http://schemas.microsoft.com/office/2007/relationships/media" Target="file:///D:\IMG_8090.MP4" TargetMode="External"/><Relationship Id="rId2" Type="http://schemas.openxmlformats.org/officeDocument/2006/relationships/video" Target="file:///D:\IMG_8090.MP4" TargetMode="External"/><Relationship Id="rId1" Type="http://schemas.openxmlformats.org/officeDocument/2006/relationships/image" Target="../media/image63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6.png"/><Relationship Id="rId3" Type="http://schemas.microsoft.com/office/2007/relationships/media" Target="file:///D:\IMG_4690.MOV" TargetMode="External"/><Relationship Id="rId2" Type="http://schemas.openxmlformats.org/officeDocument/2006/relationships/video" Target="file:///D:\IMG_4690.MOV" TargetMode="External"/><Relationship Id="rId1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7.png"/><Relationship Id="rId3" Type="http://schemas.microsoft.com/office/2007/relationships/media" Target="file:///D:\2024-02-13%2013.52.15.MOV" TargetMode="External"/><Relationship Id="rId2" Type="http://schemas.openxmlformats.org/officeDocument/2006/relationships/video" Target="file:///D:\2024-02-13%2013.52.15.MOV" TargetMode="External"/><Relationship Id="rId1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chart" Target="../charts/char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76.jpeg"/><Relationship Id="rId7" Type="http://schemas.openxmlformats.org/officeDocument/2006/relationships/image" Target="../media/image75.jpeg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image" Target="../media/image69.jpeg"/></Relationships>
</file>

<file path=ppt/slides/_rels/slide5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5.jpeg"/><Relationship Id="rId8" Type="http://schemas.openxmlformats.org/officeDocument/2006/relationships/image" Target="../media/image84.jpeg"/><Relationship Id="rId7" Type="http://schemas.openxmlformats.org/officeDocument/2006/relationships/image" Target="../media/image83.jpeg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86.jpeg"/><Relationship Id="rId1" Type="http://schemas.openxmlformats.org/officeDocument/2006/relationships/image" Target="../media/image77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94.png"/><Relationship Id="rId7" Type="http://schemas.openxmlformats.org/officeDocument/2006/relationships/image" Target="../media/image93.png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image" Target="../media/image87.jpeg"/></Relationships>
</file>

<file path=ppt/slides/_rels/slide5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3.png"/><Relationship Id="rId8" Type="http://schemas.openxmlformats.org/officeDocument/2006/relationships/image" Target="../media/image102.png"/><Relationship Id="rId7" Type="http://schemas.openxmlformats.org/officeDocument/2006/relationships/image" Target="../media/image101.png"/><Relationship Id="rId6" Type="http://schemas.openxmlformats.org/officeDocument/2006/relationships/image" Target="../media/image100.png"/><Relationship Id="rId5" Type="http://schemas.openxmlformats.org/officeDocument/2006/relationships/image" Target="../media/image99.jpeg"/><Relationship Id="rId4" Type="http://schemas.openxmlformats.org/officeDocument/2006/relationships/image" Target="../media/image98.jpeg"/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95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4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image" Target="../media/image105.jpeg"/></Relationships>
</file>

<file path=ppt/slides/_rels/slide6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1.jpeg"/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image" Target="../media/image108.jpeg"/></Relationships>
</file>

<file path=ppt/slides/_rels/slide6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5.jpeg"/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image" Target="../media/image112.jpeg"/></Relationships>
</file>

<file path=ppt/slides/_rels/slide6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9.jpeg"/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image" Target="../media/image116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chart" Target="../charts/char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hyperlink" Target="http://dgkbamur28.ru/upload/medialibrary/2b5/2b5f4eda507b66e61bc3629db7e91bde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950" y="260350"/>
            <a:ext cx="8935085" cy="1871980"/>
          </a:xfrm>
        </p:spPr>
        <p:txBody>
          <a:bodyPr>
            <a:normAutofit/>
          </a:bodyPr>
          <a:lstStyle/>
          <a:p>
            <a:pPr algn="ctr"/>
            <a:r>
              <a:rPr lang="ru-RU" sz="3600" b="0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</a:t>
            </a:r>
            <a:br>
              <a:rPr lang="ru-RU" sz="3600" b="0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0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 393»</a:t>
            </a:r>
            <a:endParaRPr lang="ru-RU" sz="3600" b="0" dirty="0" smtClean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705" y="2783205"/>
            <a:ext cx="8712835" cy="3742055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Заседание родительского совета № 2 </a:t>
            </a:r>
            <a:endParaRPr lang="ru-RU" sz="3600" dirty="0" smtClean="0">
              <a:ln>
                <a:solidFill>
                  <a:sysClr val="windowText" lastClr="000000"/>
                </a:solidFill>
              </a:ln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(апрель 2023-2024 уч. года) </a:t>
            </a:r>
            <a:endParaRPr lang="ru-RU" sz="2400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335" y="3356610"/>
            <a:ext cx="3202940" cy="2402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1475830" y="1413075"/>
            <a:ext cx="6368144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en-US" sz="2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</a:t>
            </a:r>
            <a:r>
              <a:rPr lang="ru-RU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Эффективное взаимодействие всех участников образовательного </a:t>
            </a:r>
            <a:r>
              <a:rPr lang="ru-RU" alt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процесса</a:t>
            </a:r>
            <a:endParaRPr lang="ru-RU" altLang="en-US" sz="21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ru-RU" altLang="en-US" sz="21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/>
            <a:r>
              <a:rPr lang="ru-RU" alt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Задача: способствовать  профилактике различных психосоматических расстройств у детей через формирование положительных эмоциональных состояний.</a:t>
            </a:r>
            <a:endParaRPr lang="ru-RU" altLang="en-US" sz="2100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/>
            <a:endParaRPr lang="ru-RU" altLang="en-US" sz="2100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ru-RU" alt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специалисты ДОУ                           родители</a:t>
            </a:r>
            <a:endParaRPr lang="ru-RU" altLang="en-US" sz="2100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ru-RU" altLang="en-US" sz="21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ru-RU" altLang="en-US" sz="2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</a:t>
            </a:r>
            <a:r>
              <a:rPr lang="ru-RU" alt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</a:t>
            </a:r>
            <a:endParaRPr lang="ru-RU" altLang="en-US" sz="2100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ru-RU" altLang="en-US" sz="2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              воспитанники</a:t>
            </a:r>
            <a:endParaRPr lang="ru-RU" altLang="en-US" sz="2100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7" name="Стрелка: влево-вправо 16"/>
          <p:cNvSpPr/>
          <p:nvPr/>
        </p:nvSpPr>
        <p:spPr>
          <a:xfrm>
            <a:off x="4571809" y="4148832"/>
            <a:ext cx="912114" cy="140678"/>
          </a:xfrm>
          <a:prstGeom prst="left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0" name="Стрелка: влево-вправо 19"/>
          <p:cNvSpPr/>
          <p:nvPr/>
        </p:nvSpPr>
        <p:spPr>
          <a:xfrm rot="2010671">
            <a:off x="3583627" y="4651666"/>
            <a:ext cx="564239" cy="158909"/>
          </a:xfrm>
          <a:prstGeom prst="left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1" name="Стрелка: влево-вправо 20"/>
          <p:cNvSpPr/>
          <p:nvPr/>
        </p:nvSpPr>
        <p:spPr>
          <a:xfrm rot="19912766">
            <a:off x="5721746" y="4730896"/>
            <a:ext cx="675587" cy="157136"/>
          </a:xfrm>
          <a:prstGeom prst="left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1167710"/>
            <a:ext cx="6871335" cy="3635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рофилактика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предупреждения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психосоматических состояний у </a:t>
            </a: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endParaRPr lang="ru-RU" sz="24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бщение с природой</a:t>
            </a:r>
            <a:r>
              <a:rPr lang="ru-RU" sz="2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2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закаливание</a:t>
            </a:r>
            <a:r>
              <a:rPr lang="ru-RU" sz="2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гры с </a:t>
            </a:r>
            <a:r>
              <a:rPr lang="ru-RU" sz="2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песком и водой;</a:t>
            </a:r>
            <a:endParaRPr lang="ru-RU" sz="2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2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спорт;</a:t>
            </a:r>
            <a:endParaRPr lang="ru-RU" sz="2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театрализованную деятельность;</a:t>
            </a:r>
            <a:endParaRPr lang="ru-RU" sz="2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раздники, досуги, </a:t>
            </a:r>
            <a:r>
              <a:rPr lang="ru-RU" sz="2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соревнования.</a:t>
            </a:r>
            <a:endParaRPr lang="ru-RU" sz="2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4544" y="1023609"/>
            <a:ext cx="7717971" cy="5142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05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Рекомендации Ю</a:t>
            </a:r>
            <a:r>
              <a:rPr lang="ru-RU" sz="10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Б. </a:t>
            </a:r>
            <a:r>
              <a:rPr lang="ru-RU" sz="105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Гиппентрейтер</a:t>
            </a:r>
            <a:endParaRPr lang="ru-RU" sz="825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Безусловно, принимать ребенка.</a:t>
            </a:r>
            <a:endParaRPr lang="ru-RU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Активно слушать его переживания, и потребности.</a:t>
            </a:r>
            <a:endParaRPr lang="ru-RU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Бывать (читать, играть, заниматься) вместе.</a:t>
            </a:r>
            <a:endParaRPr lang="ru-RU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Не вмешиваться в его занятия, с которыми он справляется.</a:t>
            </a:r>
            <a:endParaRPr lang="ru-RU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Помогать, когда </a:t>
            </a:r>
            <a:r>
              <a:rPr lang="ru-RU" sz="105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просит, поддерживать </a:t>
            </a: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успехи.</a:t>
            </a:r>
            <a:endParaRPr lang="ru-RU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Делиться своими чувствами (значит доверять).</a:t>
            </a:r>
            <a:endParaRPr lang="ru-RU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Конструктивно разрешать конфликты.</a:t>
            </a:r>
            <a:endParaRPr lang="ru-RU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 Использовать в повседневном общении приветливые </a:t>
            </a:r>
            <a:r>
              <a:rPr lang="ru-RU" sz="105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фразы: </a:t>
            </a: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Мне хорошо с тобой. Я рада тебя видеть. Хорошо, что ты пришел. Мне нравится, как ты... Я по тебе соскучилась. Давай (посидим, поделаем.) вместе. Ты, конечно, справишься. Как хорошо, что ты у нас есть</a:t>
            </a:r>
            <a:r>
              <a:rPr lang="ru-RU" sz="105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10. Часто обнимать (лучше по 8 раз в день).</a:t>
            </a:r>
            <a:endParaRPr lang="ru-RU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11. Не требовать от ребенка невозможного</a:t>
            </a:r>
            <a:r>
              <a:rPr lang="ru-RU" sz="105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825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5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 избегать излишних проблем и конфликтов, соразмеряйте собственные ожидания с возможностями ребенка.</a:t>
            </a:r>
            <a:endParaRPr lang="ru-RU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13. Правила (ограничения, требования, запреты) обязательно должны быть в жизни каждого, но их не должно быть слишком много. Они должны быть гибкими и согласованы взрослыми между собой.</a:t>
            </a:r>
            <a:endParaRPr lang="ru-RU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14. Требования взрослых не должны вступать в явное противоречие с важнейшими потребностями ребенка.</a:t>
            </a:r>
            <a:endParaRPr lang="ru-RU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15. Важно обращать внимание на интонацию в общении. Тон, в котором сообщается требование или запрет, должен быть скорее дружественно-разъяснительным, чем повелительным.</a:t>
            </a:r>
            <a:endParaRPr lang="ru-RU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16. Формировать у ребенка положительное отношение к себе, которое является основой психологического выживания.</a:t>
            </a:r>
            <a:endParaRPr lang="ru-RU" sz="825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стол, внутренний, маленький&#10;&#10;Автоматически созданное описание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896" y="4004736"/>
            <a:ext cx="6330312" cy="22264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04265" y="1700383"/>
            <a:ext cx="6330313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 вам и вашим близким! 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пасибо </a:t>
            </a:r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19921" cy="13208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Меры антитеррористической безопасности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05227"/>
            <a:ext cx="8784976" cy="5966972"/>
          </a:xfrm>
        </p:spPr>
        <p:txBody>
          <a:bodyPr>
            <a:normAutofit fontScale="77500" lnSpcReduction="20000"/>
          </a:bodyPr>
          <a:lstStyle/>
          <a:p>
            <a:pPr indent="450215" algn="just">
              <a:lnSpc>
                <a:spcPct val="115000"/>
              </a:lnSpc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МАДОУ «Детский сад №393»  действуют Правила по антитеррористической безопасности и защищенности, Положение о пропускном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внутиобъектовом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режиме в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соответствии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Федеральным законом от 06.03.2006 № 35-ФЗ «О противодействии терроризму», Постановлением Правительства РФ от 02 августа 2019 года № 1006 «Об утверждении требований к антитеррористической защищенности объектов (территорий) Министерства просвещения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Российской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Федерации и объектов (территорий), относящихся к сфере деятельности Министерства просвещения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Российской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Федерации, и формы паспорта безопасности этих объектов(территорий).Установлена СКУД (домофоны), осуществляется пропускной режим.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Напоминаем о необходимости соблюдать следующие правила: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передоверять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другим лицам свой электронный пропуск. 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допускать прохода на территорию и в здания детского сада </a:t>
            </a: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посторонних лиц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вместе с Вами, а также </a:t>
            </a: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детей без сопровождения взрослых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Всегда плотно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 входе и выходе закрывать за собой калитку, убедиться, что дверь </a:t>
            </a: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заблокировалась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утрате электронного пропуска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незамедлительно сообщить администрации детского сада.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случае отсутствия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ключа пользоваться кнопкой вызова на центральной калитке.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Соблюдать </a:t>
            </a: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правила внутреннего распорядка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приход воспитанников с 6.00 до 8.30, уход домой с 15.30 до 18.00.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Проявлять бдительность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территории детского сада - о подозрительных лицах, предметах незамедлительно сообщать администрации (1 здание т. 225-82-02, 2 здание т.273-19-86, экстренные службы – 112 и 101).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34100" y="260350"/>
            <a:ext cx="2825750" cy="2120265"/>
          </a:xfrm>
          <a:prstGeom prst="rect">
            <a:avLst/>
          </a:prstGeom>
        </p:spPr>
      </p:pic>
      <p:pic>
        <p:nvPicPr>
          <p:cNvPr id="5" name="Изображение 4" descr="image-01-03-24-03-58-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36570" y="1628775"/>
            <a:ext cx="2940685" cy="2160270"/>
          </a:xfrm>
          <a:prstGeom prst="rect">
            <a:avLst/>
          </a:prstGeom>
        </p:spPr>
      </p:pic>
      <p:pic>
        <p:nvPicPr>
          <p:cNvPr id="6" name="Изображение 5" descr="image-01-03-24-03-58-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070" y="4436745"/>
            <a:ext cx="2861945" cy="2146935"/>
          </a:xfrm>
          <a:prstGeom prst="rect">
            <a:avLst/>
          </a:prstGeom>
        </p:spPr>
      </p:pic>
      <p:pic>
        <p:nvPicPr>
          <p:cNvPr id="8" name="Изображение 7" descr="image-01-03-24-03-58-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740" y="2204720"/>
            <a:ext cx="2619375" cy="1964690"/>
          </a:xfrm>
          <a:prstGeom prst="rect">
            <a:avLst/>
          </a:prstGeom>
        </p:spPr>
      </p:pic>
      <p:pic>
        <p:nvPicPr>
          <p:cNvPr id="9" name="Изображение 8" descr="image-01-03-24-03-58-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8275" y="2780665"/>
            <a:ext cx="2058035" cy="274447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79705" y="260350"/>
            <a:ext cx="5615940" cy="1044575"/>
          </a:xfrm>
        </p:spPr>
        <p:txBody>
          <a:bodyPr>
            <a:noAutofit/>
          </a:bodyPr>
          <a:lstStyle/>
          <a:p>
            <a:r>
              <a:rPr lang="ru-RU" altLang="en-US" sz="2800"/>
              <a:t>Тренировочные эвакуации детей и сотрудников учреждения</a:t>
            </a:r>
            <a:endParaRPr lang="ru-RU" altLang="en-US" sz="2800"/>
          </a:p>
        </p:txBody>
      </p:sp>
      <p:sp>
        <p:nvSpPr>
          <p:cNvPr id="10" name="Прямоугольник 9"/>
          <p:cNvSpPr/>
          <p:nvPr/>
        </p:nvSpPr>
        <p:spPr>
          <a:xfrm>
            <a:off x="3141980" y="4633595"/>
            <a:ext cx="3274695" cy="17532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ru-RU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Антитеррористическая безопасность</a:t>
            </a:r>
            <a:br>
              <a:rPr lang="ru-RU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25.02.2024</a:t>
            </a:r>
            <a:br>
              <a:rPr lang="ru-RU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25.03.2024</a:t>
            </a:r>
            <a:endParaRPr lang="ru-RU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Стрелок на территории</a:t>
            </a:r>
            <a:endParaRPr lang="ru-RU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26.03.2024 </a:t>
            </a:r>
            <a:endParaRPr lang="ru-RU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17255"/>
            <a:ext cx="8229600" cy="64807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травматизма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3" y="1937894"/>
            <a:ext cx="6805938" cy="487548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3000" y="908720"/>
            <a:ext cx="86227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Приказ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Минобрнауки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России от 27.06.2017 № 602 «Об утверждении Порядка расследования и учета несчастных случаев с обучающимися во время пребывания в образовательной организации, осуществляющей образовательную деятельность»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1785"/>
            <a:ext cx="8229600" cy="4206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детей в весенне-летний период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571480"/>
            <a:ext cx="8858312" cy="59906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Уважаемые родители на основании </a:t>
            </a:r>
            <a:r>
              <a:rPr lang="ru-RU" sz="11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инст</a:t>
            </a:r>
            <a:r>
              <a:rPr lang="ru-RU" sz="11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рукции№70 МАДОУ «Детский сад №393» по организации охраны жизни и здоровья детей во время пребывания в детском саду в весенний период</a:t>
            </a:r>
            <a:r>
              <a:rPr lang="ru-RU" sz="11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напоминаем Вам об ответственности за жизни и здоровье детей и обращаем Ваше внимание, что в весенний период необходимо:</a:t>
            </a:r>
            <a:endParaRPr lang="ru-RU" sz="11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В связи с интенсивным снеготаянием обратить внимание детей на посещение в эти весенние дни </a:t>
            </a:r>
            <a:r>
              <a:rPr lang="ru-RU" sz="1100" b="1" dirty="0" smtClean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водоемов,</a:t>
            </a:r>
            <a:r>
              <a:rPr lang="ru-RU" sz="1100" dirty="0" smtClean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 ос</a:t>
            </a:r>
            <a:r>
              <a:rPr lang="ru-RU" sz="1100" b="1" dirty="0" smtClean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тавлять без присмотра ребенка у водоема</a:t>
            </a:r>
            <a:r>
              <a:rPr lang="ru-RU" sz="1100" dirty="0" smtClean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11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 время прогулок следить</a:t>
            </a:r>
            <a:r>
              <a:rPr lang="ru-RU" sz="1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чтобы дети не ели и не брали в рот незнакомые растения, предметы и т.п</a:t>
            </a:r>
            <a:r>
              <a:rPr lang="ru-RU" sz="1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С приходом теплого весеннего периода активизируются клещи. Существенную роль в защите от клещей имеет специальная одежда.</a:t>
            </a:r>
            <a:endParaRPr lang="ru-RU" sz="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Одевать детей</a:t>
            </a:r>
            <a:r>
              <a:rPr lang="ru-RU" sz="1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соответствии с температурными условиями, иметь запасные вещи, </a:t>
            </a:r>
            <a:r>
              <a:rPr lang="ru-RU" sz="1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допускать намокания детской одежды и обуви.</a:t>
            </a:r>
            <a:r>
              <a:rPr lang="ru-RU" sz="1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Усилить бдительность</a:t>
            </a:r>
            <a:r>
              <a:rPr lang="ru-RU" sz="1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наличие посторонних, подозрительных предметов, пакетов, сумок на предмет </a:t>
            </a:r>
            <a:r>
              <a:rPr lang="ru-RU" sz="11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взрыво</a:t>
            </a:r>
            <a:r>
              <a:rPr lang="ru-RU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и другой безопасности, в случае обнаружения немедленно сообщить администрации и специальным службам. </a:t>
            </a:r>
            <a:endParaRPr lang="ru-RU" sz="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ru-RU" sz="11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Напоминать детям о правилах поведения и соблюдении правил дорожного движения</a:t>
            </a:r>
            <a:r>
              <a:rPr lang="ru-RU" sz="1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весеннее время. </a:t>
            </a:r>
            <a:r>
              <a:rPr lang="ru-RU" sz="1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Учите правилам дорожного движения, переходя дорогу соблюдайте правила и держите ребенка за руку. Учите смотреть прежде чем сделать первый шаг на переходе, учите замечать транспорт, оценивать скорость и направление. Входить в любой вид транспорта и выходить из него только тогда, когда он стоит. </a:t>
            </a:r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Соблюдайте правила катания на велосипедах</a:t>
            </a:r>
            <a:r>
              <a:rPr lang="ru-RU" sz="1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роликах, самокатах (катаемся на специальных площадках, пользуемся шлемами и щитками, обучаем навыку безопасного падения). Исключите игры детей около проезжей части.</a:t>
            </a:r>
            <a:endParaRPr lang="ru-RU" sz="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ru-RU" sz="11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Обратить внимание на</a:t>
            </a:r>
            <a:r>
              <a:rPr lang="ru-RU" sz="1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возможные случаи возникновения пожаров из-за неосторожного </a:t>
            </a:r>
            <a:r>
              <a:rPr lang="ru-RU" sz="11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обращения с огнем:</a:t>
            </a:r>
            <a:r>
              <a:rPr lang="ru-RU" sz="1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детская шалость; непотушенные костры; не затушенные окурки, поджог травы.</a:t>
            </a:r>
            <a:r>
              <a:rPr lang="ru-RU" sz="1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 оставляйте без присмотра детей, не позволяйте им пользоваться легковоспламеняющимися материалами; Следите за газовыми и электрическими приборами. Запрещайте играть с легко воспламеняющимися предметами и жидкостями ; Не разрешайте трогать режущие и колющие предметы (ножи, ножницы, иголки и т.д.).  </a:t>
            </a:r>
            <a:endParaRPr lang="ru-RU" sz="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</a:t>
            </a:r>
            <a:r>
              <a:rPr lang="ru-RU" sz="11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Родители или лица, их заменяющие, должны </a:t>
            </a:r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передавать детей лично воспитателю </a:t>
            </a:r>
            <a:r>
              <a:rPr lang="ru-RU" sz="11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или другому сотруднику. Следить за детьми, не оставлять без присмотра, не доверять временный присмотр за детьми посторонним людям, другим родителям. </a:t>
            </a:r>
            <a:r>
              <a:rPr lang="ru-RU" sz="1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Формируйте у детей навыки обеспечения личной безопасности; проведите с детьми с детьми индивидуальные беседы, объяснив важные правила, соблюдение которых поможет сохранить жизнь.</a:t>
            </a:r>
            <a:endParaRPr lang="ru-RU" sz="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</a:t>
            </a:r>
            <a:r>
              <a:rPr lang="ru-RU" sz="1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Меры безопасного поведения </a:t>
            </a:r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работе с Интернетом</a:t>
            </a:r>
            <a:r>
              <a:rPr lang="ru-RU" sz="1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объясните детям, что общаться и вести себя в социальной сети необходимо так же осторожно, как и в реальной жизни. Запретите детям оставлять в публичном доступе или отправлять незнакомцам по почте контактную информацию (телефон, адрес).  Просматривайте сайты, которыми пользуется ваш ребёнок, с целью недопущения вовлечения ребёнка в неформальные организации. </a:t>
            </a:r>
            <a:r>
              <a:rPr lang="ru-RU" sz="1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Соцсети</a:t>
            </a:r>
            <a:r>
              <a:rPr lang="ru-RU" sz="1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 </a:t>
            </a:r>
            <a:r>
              <a:rPr lang="ru-RU" sz="1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мессенджеры</a:t>
            </a:r>
            <a:r>
              <a:rPr lang="ru-RU" sz="1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отчасти стали дополнительным стимулом к массовому распространению </a:t>
            </a:r>
            <a:r>
              <a:rPr lang="ru-RU" sz="11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фейковых</a:t>
            </a:r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новостей</a:t>
            </a:r>
            <a:r>
              <a:rPr lang="ru-RU" sz="1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Фейковыми</a:t>
            </a:r>
            <a:r>
              <a:rPr lang="ru-RU" sz="1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часто бывают новости, заголовки которых слишком эмоциональны, которые апеллируют к чувствам читающих их людей и стремятся задеть за живое. Старайтесь воспринимать их не так эмоционально, отделять сухие факты от оценочных характеристик. А ещё проверяйте, соответствует ли содержание новости заголовку. Приучайте себя и детей проверять новости и искать подтверждение информации в нескольких не зависимых друг от друга источниках. Если нет отсылки к первоисточнику, это повод задуматься, насколько правдива информация. Хороший признак, если в тексте содержатся ссылки, чтобы читатель мог самостоятельно проверить факты.</a:t>
            </a:r>
            <a:endParaRPr lang="ru-RU" sz="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 Для сохранения здоровья детей </a:t>
            </a:r>
            <a:r>
              <a:rPr lang="ru-RU" sz="11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приводить ребенка в учреждение с признаками заболеваний</a:t>
            </a:r>
            <a:r>
              <a:rPr lang="ru-RU" sz="1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(насморк, высыпание на коже, расстройство желудка, рвота, температура и др. недомогания).</a:t>
            </a:r>
            <a:endParaRPr lang="ru-RU" sz="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4427985" cy="1597744"/>
          </a:xfrm>
        </p:spPr>
        <p:txBody>
          <a:bodyPr>
            <a:noAutofit/>
          </a:bodyPr>
          <a:lstStyle/>
          <a:p>
            <a:endParaRPr lang="ru-RU" sz="1800" dirty="0">
              <a:solidFill>
                <a:srgbClr val="800000"/>
              </a:solidFill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1"/>
          <a:srcRect l="25975" t="9219" r="23677" b="3795"/>
          <a:stretch>
            <a:fillRect/>
          </a:stretch>
        </p:blipFill>
        <p:spPr bwMode="auto">
          <a:xfrm>
            <a:off x="467544" y="1930400"/>
            <a:ext cx="3312368" cy="4320480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6" t="8619" r="24318" b="7202"/>
          <a:stretch>
            <a:fillRect/>
          </a:stretch>
        </p:blipFill>
        <p:spPr bwMode="auto">
          <a:xfrm>
            <a:off x="4572000" y="116632"/>
            <a:ext cx="4464496" cy="662473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60" y="116840"/>
            <a:ext cx="8823960" cy="1320800"/>
          </a:xfrm>
        </p:spPr>
        <p:txBody>
          <a:bodyPr>
            <a:normAutofit/>
          </a:bodyPr>
          <a:lstStyle/>
          <a:p>
            <a:r>
              <a:rPr lang="ru-RU"/>
              <a:t>СИМ </a:t>
            </a:r>
            <a:br>
              <a:rPr lang="ru-RU"/>
            </a:br>
            <a:r>
              <a:rPr lang="ru-RU"/>
              <a:t>Средства индивидуальной мобильности</a:t>
            </a:r>
            <a:endParaRPr lang="ru-RU"/>
          </a:p>
        </p:txBody>
      </p:sp>
      <p:pic>
        <p:nvPicPr>
          <p:cNvPr id="102" name="Изображение 101"/>
          <p:cNvPicPr/>
          <p:nvPr/>
        </p:nvPicPr>
        <p:blipFill>
          <a:blip r:embed="rId1"/>
          <a:stretch>
            <a:fillRect/>
          </a:stretch>
        </p:blipFill>
        <p:spPr>
          <a:xfrm>
            <a:off x="394970" y="1917065"/>
            <a:ext cx="4166870" cy="36372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Текстовое поле 2"/>
          <p:cNvSpPr txBox="1"/>
          <p:nvPr/>
        </p:nvSpPr>
        <p:spPr>
          <a:xfrm>
            <a:off x="4715510" y="1557020"/>
            <a:ext cx="4291965" cy="48126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ru-RU" altLang="en-US" sz="1600"/>
              <a:t>С 1 марта 2023 года вступили в силу новая редакция ПДД, которая вводит новый вид ТС — средства индивидуальной мобильности или СИМ.</a:t>
            </a:r>
            <a:endParaRPr lang="ru-RU" altLang="en-US" sz="1600"/>
          </a:p>
          <a:p>
            <a:pPr algn="ctr"/>
            <a:endParaRPr lang="ru-RU" altLang="en-US" sz="1600"/>
          </a:p>
          <a:p>
            <a:pPr algn="ctr"/>
            <a:r>
              <a:rPr lang="ru-RU" altLang="en-US" sz="1600"/>
              <a:t>Что такое </a:t>
            </a:r>
            <a:r>
              <a:rPr lang="ru-RU" altLang="en-US" sz="1600" b="1" i="1" u="sng"/>
              <a:t>средство индивидуальной мобильности</a:t>
            </a:r>
            <a:r>
              <a:rPr lang="ru-RU" altLang="en-US" sz="1600"/>
              <a:t>?</a:t>
            </a:r>
            <a:endParaRPr lang="ru-RU" altLang="en-US" sz="1600"/>
          </a:p>
          <a:p>
            <a:pPr algn="ctr"/>
            <a:endParaRPr lang="ru-RU" altLang="en-US" sz="1600"/>
          </a:p>
          <a:p>
            <a:pPr algn="ctr"/>
            <a:r>
              <a:rPr lang="ru-RU" altLang="en-US" sz="1600"/>
              <a:t>Согласно дополненному пункту ПДД 1.2 понятие СИМ звучит так: «Средство индивидуальной мобильности — транспортное средство, имеющее одно или несколько колес (роликов), предназначенное для индивидуального передвижения человека посредством использования двигателя (двигателей) (электросамокаты, электроскейтборды, гироскутеры, сегвеи, моноколеса и иные аналогичные средства)».</a:t>
            </a:r>
            <a:endParaRPr lang="ru-RU" altLang="en-US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Повестка дня: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836712"/>
            <a:ext cx="8928992" cy="5976664"/>
          </a:xfrm>
        </p:spPr>
        <p:txBody>
          <a:bodyPr>
            <a:normAutofit fontScale="52500" lnSpcReduction="20000"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 и здоровья детей в МАДОУ:</a:t>
            </a:r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- особенности </a:t>
            </a:r>
            <a:r>
              <a:rPr lang="ru-RU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-соматического здоровья воспитанников;</a:t>
            </a:r>
            <a:endParaRPr lang="ru-RU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- о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мерах 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еррористической безопасности;</a:t>
            </a:r>
            <a:endParaRPr lang="ru-RU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- 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обеспечении безопасности дошкольников в весенне-летний 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период, профилактика</a:t>
            </a:r>
            <a:endParaRPr lang="ru-RU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ДДТТ;</a:t>
            </a:r>
            <a:endParaRPr lang="ru-RU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отчет о травматизме за 2023 год;</a:t>
            </a:r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-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организации питания в 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МАДОУ.</a:t>
            </a:r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Отчет по результатам </a:t>
            </a:r>
            <a:r>
              <a:rPr lang="ru-RU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самообследования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учреждения за 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год. Результаты методической 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работы, участия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 в различных 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конкурсах.</a:t>
            </a:r>
            <a:endParaRPr lang="ru-RU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О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проведении педагогического совета № 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«Формирование ценностей  здорового образа жизни через осознание значения правильного питания, активного образа жизни, личной гигиены» и педагогического совета № 3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интеллектуально-творческих способностей детей через освоение ими сенсорных эталонов, математических представлений, и познавательных действий и повышение профессиональной компетентности педагогов по данному направлению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».</a:t>
            </a:r>
            <a:endParaRPr lang="ru-RU" sz="26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О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взаимодействии с ГРЦ инженерно-судостроительной направленности, о направлениях работы по ранней профориентации воспитанников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МАДОУ «Детский сад № 393» летом. О подготовке к летней оздоровительной работе. Участие родителей в конкурсе «Лучший летний участок и цветник».</a:t>
            </a:r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подготовке к новому 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2024-2025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учебному году.</a:t>
            </a:r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 расходовании бюджетных и внебюджетных средств.</a:t>
            </a:r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Разное 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(проведение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выпускных праздников, 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с руководителями кружков, итоговые родительские собрания в группах, пожелания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работу МАДОУ и др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3" name="Изображение 102"/>
          <p:cNvPicPr/>
          <p:nvPr/>
        </p:nvPicPr>
        <p:blipFill>
          <a:blip r:embed="rId1"/>
          <a:stretch>
            <a:fillRect/>
          </a:stretch>
        </p:blipFill>
        <p:spPr>
          <a:xfrm>
            <a:off x="179705" y="188595"/>
            <a:ext cx="8869045" cy="6270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576064"/>
          </a:xfrm>
        </p:spPr>
        <p:txBody>
          <a:bodyPr>
            <a:normAutofit/>
          </a:bodyPr>
          <a:lstStyle/>
          <a:p>
            <a:pPr algn="ctr"/>
            <a:r>
              <a:rPr lang="ru-RU" sz="3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МАДОУ по травматизму за </a:t>
            </a:r>
            <a:r>
              <a:rPr lang="ru-RU" sz="31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3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ru-RU" sz="31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24744"/>
            <a:ext cx="8363272" cy="5199856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2023 год зафиксированы 2 травмы: перелом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предплечия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ушиб грудной клетки. Поступали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обращения в медицинский кабинет, связанные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растяжением связок (неправильная обувь), ушиб плеча (общение на прогулке), царапинами, ссадинами, ушибами – гематома, синяк, ранка, болячка.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 травмы происходят в самостоятельной деятельности, во время режимных моментов.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Инструктаж по охране жизни детей с сотрудниками  проводится систематично один раз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квартал, при необходимости внепланово.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организуют занятия, беседы по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жизнедеятельности.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 предметно – пространственная среда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безопасна и содержит познавательный материал по безопасности.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родительских уголках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содержатся материалы информационного характера по безопасности и профилактике травматизма.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Однако, недостаточно профилактических мер – бесед с воспитанниками.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96944" cy="504056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Родительский контроль организации питания в МАДОУ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340768"/>
            <a:ext cx="6264696" cy="5256584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solidFill>
                  <a:schemeClr val="tx1"/>
                </a:solidFill>
              </a:rPr>
              <a:t>Цель работы: соответствие реализуемых блюд утвержденному 10-дневному меню, санитарно-техническое содержание обеденной зоны, состояние обеденной мебели и посуды, условия соблюдения правил личной гигиены воспитанников, за фактическим выходом готового блюда, оценка органо-</a:t>
            </a:r>
            <a:r>
              <a:rPr lang="ru-RU" dirty="0" err="1" smtClean="0">
                <a:solidFill>
                  <a:schemeClr val="tx1"/>
                </a:solidFill>
              </a:rPr>
              <a:t>лептических</a:t>
            </a:r>
            <a:r>
              <a:rPr lang="ru-RU" dirty="0" smtClean="0">
                <a:solidFill>
                  <a:schemeClr val="tx1"/>
                </a:solidFill>
              </a:rPr>
              <a:t> свойств приготовленной пищи (внешний вид, температура, запах, вкус, готовность </a:t>
            </a:r>
            <a:r>
              <a:rPr lang="ru-RU" dirty="0" smtClean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доброкачественность), наличие информации о здоровом питании. </a:t>
            </a:r>
            <a:endParaRPr lang="ru-RU" dirty="0" smtClean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ru-RU" dirty="0" smtClean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Состав утвержден приказом от 09.08.2023 № 180</a:t>
            </a:r>
            <a:endParaRPr lang="ru-RU" dirty="0" smtClean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ru-RU" dirty="0" smtClean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Родители </a:t>
            </a:r>
            <a:r>
              <a:rPr lang="ru-RU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</a:t>
            </a:r>
            <a:r>
              <a:rPr lang="ru-RU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Кусмарова</a:t>
            </a:r>
            <a:r>
              <a:rPr lang="ru-RU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Полина Александровна </a:t>
            </a:r>
            <a:r>
              <a:rPr lang="ru-RU" dirty="0" smtClean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(5 </a:t>
            </a:r>
            <a:r>
              <a:rPr lang="ru-RU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гр.), </a:t>
            </a:r>
            <a:r>
              <a:rPr lang="ru-RU" dirty="0" smtClean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Васильева Ксения Николаевна (10 гр.), </a:t>
            </a:r>
            <a:r>
              <a:rPr lang="ru-RU" dirty="0" err="1" smtClean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Курналеева</a:t>
            </a:r>
            <a:r>
              <a:rPr lang="ru-RU" dirty="0" smtClean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Светлана Викторовна (гр. 8)</a:t>
            </a:r>
            <a:endParaRPr lang="ru-RU" dirty="0" smtClean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ru-RU" dirty="0" smtClean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Выходы ежемесячно: 14.09.2023, 31.10.2023, 21.11.2023, 22.01.2024, 20.02.2024, 12.03.2024, 09.04.2024</a:t>
            </a:r>
            <a:endParaRPr lang="ru-RU" dirty="0" smtClean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 algn="just">
              <a:buNone/>
            </a:pPr>
            <a:endParaRPr lang="ru-RU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516216" y="1484784"/>
            <a:ext cx="2493410" cy="4254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705" y="116840"/>
            <a:ext cx="5121910" cy="597535"/>
          </a:xfrm>
        </p:spPr>
        <p:txBody>
          <a:bodyPr>
            <a:normAutofit fontScale="90000"/>
          </a:bodyPr>
          <a:lstStyle/>
          <a:p>
            <a:r>
              <a:rPr lang="ru-RU" dirty="0"/>
              <a:t>Родительский контроль по питанию </a:t>
            </a:r>
            <a:endParaRPr lang="ru-RU" dirty="0"/>
          </a:p>
        </p:txBody>
      </p:sp>
      <p:pic>
        <p:nvPicPr>
          <p:cNvPr id="104" name="Изображение 103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395605" y="1485265"/>
            <a:ext cx="3712210" cy="2784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Изображение 10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04435" y="476885"/>
            <a:ext cx="3467100" cy="3467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Изображение 10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64480" y="4149090"/>
            <a:ext cx="3463290" cy="25977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Текстовое поле 8"/>
          <p:cNvSpPr txBox="1"/>
          <p:nvPr/>
        </p:nvSpPr>
        <p:spPr>
          <a:xfrm>
            <a:off x="107950" y="4581525"/>
            <a:ext cx="5085715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 sz="1400"/>
              <a:t>С целью обеспечения эффективного общественного контроля за качеством питания </a:t>
            </a:r>
            <a:r>
              <a:rPr lang="ru-RU" altLang="en-US" sz="1400" i="1" u="sng"/>
              <a:t>9 апреля</a:t>
            </a:r>
            <a:r>
              <a:rPr lang="ru-RU" altLang="en-US" sz="1400"/>
              <a:t> был проведен родительский контроль.</a:t>
            </a:r>
            <a:endParaRPr lang="ru-RU" altLang="en-US" sz="1400"/>
          </a:p>
          <a:p>
            <a:r>
              <a:rPr lang="ru-RU" altLang="en-US" sz="1400"/>
              <a:t>Родители имели возможность посетить группы младшего и старшего дошкольного возраста во время раздачи и  приема пищи, наблюдать полноту потребления блюд и продукцию меню, получили представление о том, как организуется воспитателем процесс питания детей.</a:t>
            </a:r>
            <a:endParaRPr lang="ru-RU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107950" y="2668270"/>
            <a:ext cx="2448560" cy="1522095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en-US"/>
              <a:t>Производились замеры температуры подачи блюд, взвешивались порции.</a:t>
            </a:r>
            <a:endParaRPr lang="ru-RU" altLang="en-US"/>
          </a:p>
        </p:txBody>
      </p:sp>
      <p:pic>
        <p:nvPicPr>
          <p:cNvPr id="106" name="Изображение 105"/>
          <p:cNvPicPr/>
          <p:nvPr/>
        </p:nvPicPr>
        <p:blipFill>
          <a:blip r:embed="rId1"/>
          <a:stretch>
            <a:fillRect/>
          </a:stretch>
        </p:blipFill>
        <p:spPr>
          <a:xfrm>
            <a:off x="2555875" y="346075"/>
            <a:ext cx="6165215" cy="61652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000760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</a:t>
            </a:r>
            <a:r>
              <a:rPr lang="ru-RU" sz="31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результатах </a:t>
            </a:r>
            <a:r>
              <a:rPr lang="ru-RU" sz="31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самообследования</a:t>
            </a:r>
            <a:r>
              <a:rPr lang="ru-RU" sz="31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учреждения за </a:t>
            </a:r>
            <a:r>
              <a:rPr lang="ru-RU" sz="31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3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год. </a:t>
            </a:r>
            <a:br>
              <a:rPr lang="ru-RU" sz="5400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1428736"/>
            <a:ext cx="4786346" cy="52515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часть-  Аналитическая: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Общая характеристика Учреждения.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системы управления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МАДОУ.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качества образовательной деятельности</a:t>
            </a:r>
            <a:r>
              <a:rPr lang="ru-RU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содержания и качества подготовки обучающихся, востребованности выпускников.</a:t>
            </a:r>
            <a:endParaRPr lang="ru-RU" sz="140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6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организации образовательного процесса.</a:t>
            </a:r>
            <a:endParaRPr lang="ru-RU" sz="140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6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востребованности выпускников.</a:t>
            </a:r>
            <a:endParaRPr lang="ru-RU" sz="140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6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качества кадрового состава.</a:t>
            </a:r>
            <a:endParaRPr lang="ru-RU" sz="140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6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учебно –методического и информационного обеспечения.</a:t>
            </a:r>
            <a:endParaRPr lang="ru-RU" sz="140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6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качества материально-технической базы.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 функционирования внутренней системы оценки качества образования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часть – Анализ показателей деятельности дошкольной образовательной организации, подлежащей самообследованию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(утв.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Приказом Министерства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и науки РФ от 10 декабря 2013 г. № 1324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esktop\НЕ\21-04-2023_13-06-51\20230421_121318.jpg"/>
          <p:cNvPicPr>
            <a:picLocks noChangeAspect="1" noChangeArrowheads="1"/>
          </p:cNvPicPr>
          <p:nvPr/>
        </p:nvPicPr>
        <p:blipFill>
          <a:blip r:embed="rId1" cstate="print"/>
          <a:srcRect l="2618" t="5148" b="4595"/>
          <a:stretch>
            <a:fillRect/>
          </a:stretch>
        </p:blipFill>
        <p:spPr bwMode="auto">
          <a:xfrm rot="5400000">
            <a:off x="5262580" y="738156"/>
            <a:ext cx="3905252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 l="13342" t="9811" r="15210" b="5852"/>
          <a:stretch>
            <a:fillRect/>
          </a:stretch>
        </p:blipFill>
        <p:spPr bwMode="auto">
          <a:xfrm>
            <a:off x="5071163" y="4153767"/>
            <a:ext cx="4072837" cy="2704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657229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ctr"/>
            <a:r>
              <a:rPr lang="ru-RU" dirty="0" smtClean="0"/>
              <a:t> </a:t>
            </a: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</a:t>
            </a:r>
            <a:endParaRPr lang="ru-RU" sz="2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размещение 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QR-</a:t>
            </a: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кодов 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3000372"/>
            <a:ext cx="557216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>
              <a:solidFill>
                <a:srgbClr val="0070C0"/>
              </a:solidFill>
            </a:endParaRPr>
          </a:p>
          <a:p>
            <a:pPr algn="ctr"/>
            <a:r>
              <a:rPr lang="en-US" sz="2000" dirty="0" smtClean="0">
                <a:solidFill>
                  <a:srgbClr val="0070C0"/>
                </a:solidFill>
              </a:rPr>
              <a:t>QR-</a:t>
            </a:r>
            <a:r>
              <a:rPr lang="ru-RU" sz="2000" dirty="0" smtClean="0">
                <a:solidFill>
                  <a:srgbClr val="0070C0"/>
                </a:solidFill>
              </a:rPr>
              <a:t>код на сайт МАДОУ «Детский сад №393» 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5123" name="Picture 3" descr="C:\Users\USER\Downloads\qr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429388" y="0"/>
            <a:ext cx="2714612" cy="384061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39728" y="1557324"/>
            <a:ext cx="514353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>
              <a:solidFill>
                <a:srgbClr val="0070C0"/>
              </a:solidFill>
            </a:endParaRPr>
          </a:p>
          <a:p>
            <a:pPr algn="ctr"/>
            <a:r>
              <a:rPr lang="en-US" sz="2000" dirty="0" smtClean="0">
                <a:solidFill>
                  <a:srgbClr val="0070C0"/>
                </a:solidFill>
              </a:rPr>
              <a:t>QR-</a:t>
            </a:r>
            <a:r>
              <a:rPr lang="ru-RU" sz="2000" dirty="0" smtClean="0">
                <a:solidFill>
                  <a:srgbClr val="0070C0"/>
                </a:solidFill>
              </a:rPr>
              <a:t>код в социальной сети </a:t>
            </a:r>
            <a:endParaRPr lang="ru-RU" sz="2000" dirty="0" smtClean="0">
              <a:solidFill>
                <a:srgbClr val="0070C0"/>
              </a:solidFill>
            </a:endParaRPr>
          </a:p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«</a:t>
            </a:r>
            <a:r>
              <a:rPr lang="ru-RU" sz="2000" dirty="0" err="1" smtClean="0">
                <a:solidFill>
                  <a:srgbClr val="0070C0"/>
                </a:solidFill>
              </a:rPr>
              <a:t>ВКонтакте</a:t>
            </a:r>
            <a:r>
              <a:rPr lang="ru-RU" sz="2000" dirty="0" smtClean="0">
                <a:solidFill>
                  <a:srgbClr val="0070C0"/>
                </a:solidFill>
              </a:rPr>
              <a:t>» МАДОУ «Детский сад №393»</a:t>
            </a:r>
            <a:endParaRPr lang="ru-RU" sz="2000" dirty="0" smtClean="0">
              <a:solidFill>
                <a:srgbClr val="0070C0"/>
              </a:solidFill>
            </a:endParaRPr>
          </a:p>
          <a:p>
            <a:r>
              <a:rPr lang="ru-RU" sz="2000" dirty="0" smtClean="0"/>
              <a:t> 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9" name="Picture 2" descr="C:\Users\USER\Downloads\20230424_121358.jpg"/>
          <p:cNvPicPr>
            <a:picLocks noChangeAspect="1" noChangeArrowheads="1"/>
          </p:cNvPicPr>
          <p:nvPr/>
        </p:nvPicPr>
        <p:blipFill>
          <a:blip r:embed="rId2" cstate="print"/>
          <a:srcRect b="34375"/>
          <a:stretch>
            <a:fillRect/>
          </a:stretch>
        </p:blipFill>
        <p:spPr bwMode="auto">
          <a:xfrm>
            <a:off x="213995" y="3789045"/>
            <a:ext cx="5893435" cy="2900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57148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воспитанников в конкурсах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747" y="693082"/>
          <a:ext cx="8781435" cy="56485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4596"/>
                <a:gridCol w="3675380"/>
                <a:gridCol w="3831459"/>
              </a:tblGrid>
              <a:tr h="485775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514632"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Всероссийский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Конкурс детского рисунка «</a:t>
                      </a:r>
                      <a:r>
                        <a:rPr lang="ru-RU" sz="1200" kern="1200" baseline="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Эколята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- друзья и защитники природы!»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 старших и </a:t>
                      </a:r>
                      <a:r>
                        <a:rPr lang="ru-RU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подгот-х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групп  5, 8,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10, 6, 13, 15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457840"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Региональный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Конкурс на лучшую новогоднюю ёлочную</a:t>
                      </a:r>
                      <a:endParaRPr lang="ru-RU" sz="1200" kern="1200" baseline="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игрушку «Горьковская игрушка»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 воспитанники МАДОУ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Областной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Конкурс детского рисунка «Мамочка – мой ангел!»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 воспитанники МАДОУ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5413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Областной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Конкурс детского - прикладного искусства</a:t>
                      </a:r>
                      <a:endParaRPr lang="ru-RU" sz="1200" kern="1200" baseline="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«Пасха Красная»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Участники воспитанники МАДОУ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5413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Областной</a:t>
                      </a:r>
                      <a:endParaRPr lang="ru-RU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областной чемпионат «СтартПРОФИ»</a:t>
                      </a:r>
                      <a:endParaRPr lang="ru-RU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</a:t>
                      </a:r>
                      <a:endParaRPr lang="ru-RU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ru-RU" alt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номинация «Робототехника» Качалов Денис гр.№9</a:t>
                      </a:r>
                      <a:endParaRPr lang="ru-RU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ru-RU" alt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номинация «Поварское дело» Тюльнев Григорий гр.№14</a:t>
                      </a:r>
                      <a:endParaRPr lang="ru-RU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Районный 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Смотр-конкурс зимних участков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коллектив МАДОУ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Районный 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Фестиваль детского творчества «Сормовские</a:t>
                      </a:r>
                      <a:endParaRPr lang="ru-RU" sz="1200" kern="1200" baseline="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соловушки-2024»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 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  № 11, № 7, №5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Районный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Конкурс на лучшую елочную игрушку в</a:t>
                      </a:r>
                      <a:endParaRPr lang="ru-RU" sz="1200" kern="1200" baseline="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kern="1200" baseline="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Сормовском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парке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5718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Районный 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Зимний Нижний -сказка в городе </a:t>
                      </a:r>
                      <a:endParaRPr lang="ru-RU" sz="1200" kern="1200" baseline="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"Горьковская елка 2023-2024" </a:t>
                      </a:r>
                      <a:endParaRPr lang="ru-RU" sz="1200" kern="1200" baseline="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 група № 9, 10, 13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Районный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ЕПАРХИАЛЬНЫЙ  ФЕСТИВАЛЬ ХУДОЖЕСТВЕННОГО ТВОРЧЕСТВА 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"Свет Рождественской звезды" 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 Титов Егор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место Рожков Ефим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7820" y="260985"/>
            <a:ext cx="8224520" cy="1320800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Участие воспитанников в конкурсах судостроительного кластера</a:t>
            </a:r>
            <a:endParaRPr lang="ru-RU" alt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/>
        </p:nvGraphicFramePr>
        <p:xfrm>
          <a:off x="428596" y="1071546"/>
          <a:ext cx="7923208" cy="5603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8218"/>
                <a:gridCol w="3563388"/>
                <a:gridCol w="3191602"/>
              </a:tblGrid>
              <a:tr h="47702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</a:t>
                      </a:r>
                      <a:endParaRPr lang="ru-RU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</a:t>
                      </a:r>
                      <a:endParaRPr lang="ru-RU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</a:t>
                      </a:r>
                      <a:endParaRPr lang="ru-RU" altLang="en-US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50178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Районный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Конкурс судостроительного кластера </a:t>
                      </a:r>
                      <a:endParaRPr lang="ru-RU" sz="1600" kern="1200" baseline="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«Военные корабли России»</a:t>
                      </a:r>
                      <a:endParaRPr lang="ru-RU" sz="1600" kern="1200" baseline="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место Золотов Артём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5017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Районный</a:t>
                      </a:r>
                      <a:endParaRPr lang="ru-RU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чтецов «Гордость наша Красное Сормово»</a:t>
                      </a:r>
                      <a:endParaRPr lang="ru-RU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 Соколов Семен</a:t>
                      </a:r>
                      <a:endParaRPr lang="ru-RU" altLang="en-US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9243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Районный</a:t>
                      </a:r>
                      <a:endParaRPr lang="ru-RU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проектов «Юные кораблестроители»</a:t>
                      </a:r>
                      <a:endParaRPr lang="ru-RU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 Адмиралов Мирослав </a:t>
                      </a:r>
                      <a:endParaRPr lang="ru-RU" altLang="en-US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 Макарычева Ангелина</a:t>
                      </a:r>
                      <a:endParaRPr lang="ru-RU" altLang="en-US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 Смышляев Владимир</a:t>
                      </a:r>
                      <a:endParaRPr lang="ru-RU" altLang="en-US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 Ивлев Артем</a:t>
                      </a:r>
                      <a:endParaRPr lang="ru-RU" altLang="en-US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134689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Районный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Городской фестиваль технического творчества</a:t>
                      </a:r>
                      <a:endParaRPr lang="ru-RU" sz="1600" kern="1200" baseline="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«Судостроение: шаг в будущее»</a:t>
                      </a:r>
                      <a:endParaRPr lang="ru-RU" sz="1600" kern="1200" baseline="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Победители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Команда «СИБ»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воспитанники группы № 7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(воспитатель Маслова А.В.)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Номинация: Самый многофункциональный макет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134689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Районный</a:t>
                      </a:r>
                      <a:endParaRPr lang="ru-RU" altLang="en-US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16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Инженерно-спортивный забег «Окно открытий»</a:t>
                      </a:r>
                      <a:endParaRPr lang="ru-RU" altLang="en-US" sz="1600" kern="1200" baseline="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Победители 1 место</a:t>
                      </a:r>
                      <a:endParaRPr lang="ru-RU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ru-RU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Команда «СИБ»</a:t>
                      </a:r>
                      <a:endParaRPr lang="ru-RU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ru-RU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(Писарчук Арсений, Паштынов Михаил, Фоменко Милена)</a:t>
                      </a:r>
                      <a:endParaRPr lang="ru-RU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ru-RU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воспитатель:Андрианова Е.В.</a:t>
                      </a:r>
                      <a:endParaRPr lang="ru-RU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57148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воспитанников в конкурсах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80013" y="980981"/>
          <a:ext cx="8728418" cy="2141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4835"/>
                <a:gridCol w="3643338"/>
                <a:gridCol w="3230245"/>
              </a:tblGrid>
              <a:tr h="355003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7333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Всероссийская 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Олимпиада по правилам дорожного движения «Дорога, транспорт, пешеход»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Воспитанники старших и подготовительных групп и педагоги МАДОУ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0646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Акции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Акция ПЛАСТИКРУЛИТ по сбору пластика в помощь постадавшим при ДТП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Воспитанники и педагоги МАДОУ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25808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Акция «Подари тепло солдату»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Воспитанники,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родители и педагоги МАДОУ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256790" y="3429000"/>
            <a:ext cx="4476115" cy="3165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247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Сравнительные данные по заболеваемости </a:t>
            </a:r>
            <a:br>
              <a:rPr lang="ru-RU" sz="28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случаях)</a:t>
            </a:r>
            <a:endParaRPr lang="ru-RU" sz="28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28596" y="857232"/>
          <a:ext cx="7000925" cy="3834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0185"/>
                <a:gridCol w="1400185"/>
                <a:gridCol w="1400185"/>
                <a:gridCol w="1400185"/>
                <a:gridCol w="1400185"/>
              </a:tblGrid>
              <a:tr h="428628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Месяцы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2020-2021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2021-2022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2022-2023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2023-2024</a:t>
                      </a:r>
                      <a:endParaRPr lang="ru-RU" sz="2000" dirty="0"/>
                    </a:p>
                  </a:txBody>
                  <a:tcPr/>
                </a:tc>
              </a:tr>
              <a:tr h="438622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Сентябрь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35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33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34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ru-RU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49091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Октябрь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26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31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54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52</a:t>
                      </a:r>
                      <a:endParaRPr lang="ru-RU" sz="20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49091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Ноябрь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37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45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53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54</a:t>
                      </a:r>
                      <a:endParaRPr lang="ru-RU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49091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Декабрь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50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56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50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51</a:t>
                      </a:r>
                      <a:endParaRPr lang="ru-RU" sz="20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49091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Январь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34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26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24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21</a:t>
                      </a:r>
                      <a:endParaRPr lang="ru-RU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49091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Февраль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78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64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70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61</a:t>
                      </a:r>
                      <a:endParaRPr lang="ru-RU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49091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Март</a:t>
                      </a:r>
                      <a:r>
                        <a:rPr lang="ru-RU" sz="2000" baseline="0" dirty="0" smtClean="0"/>
                        <a:t>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68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35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/>
                        <a:t>36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39</a:t>
                      </a:r>
                      <a:endParaRPr lang="ru-RU" sz="20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Заголовок 1"/>
          <p:cNvSpPr txBox="1"/>
          <p:nvPr/>
        </p:nvSpPr>
        <p:spPr>
          <a:xfrm>
            <a:off x="357170" y="4632650"/>
            <a:ext cx="6347713" cy="5715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Анализ заболеваемости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356870" y="5204460"/>
            <a:ext cx="5983605" cy="165354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</a:rPr>
              <a:t>Случаи по видам заболеваний: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/>
              <a:t> </a:t>
            </a:r>
            <a:r>
              <a:rPr lang="ru-RU" sz="2000" dirty="0" smtClean="0"/>
              <a:t>ОРВИ -330</a:t>
            </a:r>
            <a:endParaRPr lang="ru-RU" sz="2000" dirty="0" smtClean="0"/>
          </a:p>
          <a:p>
            <a:r>
              <a:rPr lang="ru-RU" sz="2000" dirty="0" smtClean="0"/>
              <a:t>Ветряная оспа- 26</a:t>
            </a:r>
            <a:endParaRPr lang="ru-RU" sz="2000" dirty="0" smtClean="0"/>
          </a:p>
          <a:p>
            <a:r>
              <a:rPr lang="ru-RU" sz="2000" dirty="0" smtClean="0"/>
              <a:t> </a:t>
            </a:r>
            <a:r>
              <a:rPr lang="en-US" sz="2000" dirty="0" smtClean="0"/>
              <a:t>Covid19</a:t>
            </a:r>
            <a:r>
              <a:rPr lang="ru-RU" sz="2000" dirty="0" smtClean="0"/>
              <a:t>- 0</a:t>
            </a:r>
            <a:endParaRPr lang="ru-RU" sz="2000" dirty="0" smtClean="0"/>
          </a:p>
          <a:p>
            <a:r>
              <a:rPr lang="ru-RU" sz="2000" dirty="0" smtClean="0"/>
              <a:t> Бронхит- 7</a:t>
            </a:r>
            <a:endParaRPr lang="ru-RU" sz="2000" dirty="0" smtClean="0"/>
          </a:p>
          <a:p>
            <a:r>
              <a:rPr lang="ru-RU" sz="2000" dirty="0" smtClean="0"/>
              <a:t>Отит- 15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850" y="188595"/>
            <a:ext cx="4335780" cy="3251835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rcRect t="28854" b="9506"/>
          <a:stretch>
            <a:fillRect/>
          </a:stretch>
        </p:blipFill>
        <p:spPr>
          <a:xfrm>
            <a:off x="1043940" y="3500755"/>
            <a:ext cx="2967990" cy="324358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290" y="188595"/>
            <a:ext cx="4077335" cy="543750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25925" y="5876925"/>
            <a:ext cx="4805045" cy="7639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ru-RU" altLang="en-US" sz="2000" b="1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Фестиваль технического творчества </a:t>
            </a:r>
            <a:endParaRPr lang="ru-RU" altLang="en-US" sz="2000" b="1">
              <a:ln>
                <a:solidFill>
                  <a:sysClr val="windowText" lastClr="00000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altLang="en-US" sz="2000" b="1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Судостроние: шаг в будущее </a:t>
            </a:r>
            <a:endParaRPr lang="ru-RU" altLang="en-US" sz="2000" b="1">
              <a:ln>
                <a:solidFill>
                  <a:sysClr val="windowText" lastClr="00000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394970" y="1700530"/>
            <a:ext cx="2910205" cy="388048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2135" y="4293235"/>
            <a:ext cx="3329305" cy="249745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475" y="332740"/>
            <a:ext cx="2909570" cy="388048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9705" y="5876925"/>
            <a:ext cx="4805045" cy="7639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ru-RU" altLang="en-US" sz="2000" b="1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Инженерно-спортивный забег</a:t>
            </a:r>
            <a:endParaRPr lang="ru-RU" altLang="en-US" sz="2000" b="1">
              <a:ln>
                <a:solidFill>
                  <a:sysClr val="windowText" lastClr="00000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altLang="en-US" sz="2000" b="1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«Окно открытий»</a:t>
            </a:r>
            <a:endParaRPr lang="ru-RU" altLang="en-US" sz="2000" b="1">
              <a:ln>
                <a:solidFill>
                  <a:sysClr val="windowText" lastClr="00000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67360" y="188595"/>
            <a:ext cx="5149850" cy="386334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890" y="2348865"/>
            <a:ext cx="3185795" cy="424878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850" y="5661660"/>
            <a:ext cx="4805045" cy="7639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ru-RU" altLang="en-US" sz="2000" b="1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Конкурс чтецов </a:t>
            </a:r>
            <a:endParaRPr lang="ru-RU" altLang="en-US" sz="2000" b="1">
              <a:ln>
                <a:solidFill>
                  <a:sysClr val="windowText" lastClr="00000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altLang="en-US" sz="2000" b="1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«Гордость наша - Красное Сормово» </a:t>
            </a:r>
            <a:endParaRPr lang="ru-RU" altLang="en-US" sz="2000" b="1">
              <a:ln>
                <a:solidFill>
                  <a:sysClr val="windowText" lastClr="00000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Изображение 101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79070" y="908685"/>
            <a:ext cx="3148330" cy="3019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Изображение 102"/>
          <p:cNvPicPr/>
          <p:nvPr/>
        </p:nvPicPr>
        <p:blipFill>
          <a:blip r:embed="rId2"/>
          <a:stretch>
            <a:fillRect/>
          </a:stretch>
        </p:blipFill>
        <p:spPr>
          <a:xfrm>
            <a:off x="4355465" y="3213100"/>
            <a:ext cx="3540760" cy="35407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Изображение 10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94710" y="188595"/>
            <a:ext cx="2947670" cy="29476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Изображение 10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60490" y="404495"/>
            <a:ext cx="2649855" cy="26498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467995" y="4509135"/>
            <a:ext cx="3207385" cy="7639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ru-RU" altLang="en-US" sz="2000" b="1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Конкурс проектов </a:t>
            </a:r>
            <a:endParaRPr lang="ru-RU" altLang="en-US" sz="2000" b="1">
              <a:ln>
                <a:solidFill>
                  <a:sysClr val="windowText" lastClr="00000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altLang="en-US" sz="2000" b="1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«Юные кораблестроители» </a:t>
            </a:r>
            <a:endParaRPr lang="ru-RU" altLang="en-US" sz="2000" b="1">
              <a:ln>
                <a:solidFill>
                  <a:sysClr val="windowText" lastClr="00000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993" y="5805179"/>
            <a:ext cx="4572000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«Подари тепло солдату» 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57023" y="621039"/>
            <a:ext cx="4572000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«ПЛАСТИКрулит» 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0" name="Изображение 99"/>
          <p:cNvPicPr/>
          <p:nvPr/>
        </p:nvPicPr>
        <p:blipFill>
          <a:blip r:embed="rId1"/>
          <a:stretch>
            <a:fillRect/>
          </a:stretch>
        </p:blipFill>
        <p:spPr>
          <a:xfrm>
            <a:off x="539115" y="3068955"/>
            <a:ext cx="3663315" cy="2615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Изображение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4859655" y="1268730"/>
            <a:ext cx="3789680" cy="28409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Изображение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35600" y="4653280"/>
            <a:ext cx="3335655" cy="1876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Изображение 3"/>
          <p:cNvPicPr/>
          <p:nvPr/>
        </p:nvPicPr>
        <p:blipFill>
          <a:blip r:embed="rId4" cstate="print"/>
          <a:srcRect b="11930"/>
          <a:stretch>
            <a:fillRect/>
          </a:stretch>
        </p:blipFill>
        <p:spPr>
          <a:xfrm>
            <a:off x="829945" y="476885"/>
            <a:ext cx="3082290" cy="20021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875780" y="3573145"/>
            <a:ext cx="2332355" cy="310959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560" y="3068955"/>
            <a:ext cx="2669540" cy="188722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 cstate="print"/>
          <a:srcRect l="5402" t="2010" r="2844" b="1139"/>
          <a:stretch>
            <a:fillRect/>
          </a:stretch>
        </p:blipFill>
        <p:spPr>
          <a:xfrm>
            <a:off x="4535170" y="0"/>
            <a:ext cx="2154555" cy="3042285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830" y="0"/>
            <a:ext cx="2142490" cy="3003550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0560" y="0"/>
            <a:ext cx="2147570" cy="2998470"/>
          </a:xfrm>
          <a:prstGeom prst="rect">
            <a:avLst/>
          </a:prstGeom>
        </p:spPr>
      </p:pic>
      <p:pic>
        <p:nvPicPr>
          <p:cNvPr id="2" name="Изображение 1" descr="gratefull_hearts_202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18870" y="4509135"/>
            <a:ext cx="3054350" cy="216027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1955" y="3304540"/>
            <a:ext cx="2565400" cy="186817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4410" y="-27305"/>
            <a:ext cx="2112010" cy="3003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4346" y="214290"/>
            <a:ext cx="6347713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Сотрудничество </a:t>
            </a:r>
            <a:br>
              <a:rPr lang="ru-RU" dirty="0" smtClean="0"/>
            </a:br>
            <a:r>
              <a:rPr lang="ru-RU" dirty="0" smtClean="0"/>
              <a:t>с библиотекой </a:t>
            </a:r>
            <a:br>
              <a:rPr lang="ru-RU" dirty="0" smtClean="0"/>
            </a:br>
            <a:r>
              <a:rPr lang="ru-RU" b="1" dirty="0" smtClean="0"/>
              <a:t>им. А.М. Горького.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Заголовок 1"/>
          <p:cNvSpPr txBox="1"/>
          <p:nvPr/>
        </p:nvSpPr>
        <p:spPr>
          <a:xfrm>
            <a:off x="0" y="2000240"/>
            <a:ext cx="5715008" cy="11521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2500" lnSpcReduction="20000"/>
          </a:bodyPr>
          <a:lstStyle/>
          <a:p>
            <a:pPr marR="0" indent="0" algn="ctr" defTabSz="4572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32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Проводятся занятия</a:t>
            </a:r>
            <a:endParaRPr lang="ru-RU" sz="3200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marR="0" indent="0" algn="ctr" defTabSz="4572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32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с библиотекарями</a:t>
            </a:r>
            <a:endParaRPr lang="ru-RU" sz="3200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marR="0" indent="0" algn="ctr" defTabSz="4572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32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для детей  5-6 и 6-7 лет</a:t>
            </a:r>
            <a:r>
              <a:rPr kumimoji="0" lang="ru-RU" sz="3200" b="0" i="0" kern="1200" cap="none" spc="0" normalizeH="0" noProof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endParaRPr kumimoji="0" lang="ru-RU" sz="3200" b="0" i="0" kern="1200" cap="none" spc="0" normalizeH="0" baseline="0" noProof="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6" name="Изображение 105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5147945" y="213995"/>
            <a:ext cx="3747770" cy="28111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Изображение 106"/>
          <p:cNvPicPr/>
          <p:nvPr/>
        </p:nvPicPr>
        <p:blipFill>
          <a:blip r:embed="rId2"/>
          <a:stretch>
            <a:fillRect/>
          </a:stretch>
        </p:blipFill>
        <p:spPr>
          <a:xfrm>
            <a:off x="314960" y="3357245"/>
            <a:ext cx="4137660" cy="3101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Изображение 107"/>
          <p:cNvPicPr/>
          <p:nvPr/>
        </p:nvPicPr>
        <p:blipFill>
          <a:blip r:embed="rId3"/>
          <a:stretch>
            <a:fillRect/>
          </a:stretch>
        </p:blipFill>
        <p:spPr>
          <a:xfrm>
            <a:off x="4716145" y="3357245"/>
            <a:ext cx="4125595" cy="31019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овое поле 8"/>
          <p:cNvSpPr txBox="1"/>
          <p:nvPr/>
        </p:nvSpPr>
        <p:spPr>
          <a:xfrm>
            <a:off x="323215" y="4077335"/>
            <a:ext cx="5755640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en-US"/>
              <a:t>В преддверии праздника в подготовительной к школе группе № 11 состоялось тематическое мероприятие «Мы будущие защитники», гостем которой был </a:t>
            </a:r>
            <a:r>
              <a:rPr lang="ru-RU" altLang="en-US" b="1"/>
              <a:t>Пухов Сергей Александрович</a:t>
            </a:r>
            <a:r>
              <a:rPr lang="ru-RU" altLang="en-US"/>
              <a:t> - подполковник ракетных войск стратегического назначения. Сергей Александрович рассказал детям, что такое армия и кто такие военные, а также рассказал, какие еще рода войск существуют, кроме ракетных войск.</a:t>
            </a:r>
            <a:endParaRPr lang="ru-RU" altLang="en-US"/>
          </a:p>
        </p:txBody>
      </p:sp>
      <p:pic>
        <p:nvPicPr>
          <p:cNvPr id="5" name="IMG_6833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343763" y="571480"/>
            <a:ext cx="6266837" cy="3429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Изображение 108"/>
          <p:cNvPicPr/>
          <p:nvPr/>
        </p:nvPicPr>
        <p:blipFill>
          <a:blip r:embed="rId1" cstate="print"/>
          <a:srcRect t="26681"/>
          <a:stretch>
            <a:fillRect/>
          </a:stretch>
        </p:blipFill>
        <p:spPr>
          <a:xfrm>
            <a:off x="5363845" y="4797425"/>
            <a:ext cx="3237865" cy="17799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0" name="Изображение 109"/>
          <p:cNvPicPr/>
          <p:nvPr/>
        </p:nvPicPr>
        <p:blipFill>
          <a:blip r:embed="rId2"/>
          <a:stretch>
            <a:fillRect/>
          </a:stretch>
        </p:blipFill>
        <p:spPr>
          <a:xfrm>
            <a:off x="4622800" y="188595"/>
            <a:ext cx="4305300" cy="430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1" name="Изображение 110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2277110"/>
            <a:ext cx="4475480" cy="44754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" name="Изображение 111"/>
          <p:cNvPicPr/>
          <p:nvPr/>
        </p:nvPicPr>
        <p:blipFill>
          <a:blip r:embed="rId4"/>
          <a:srcRect t="30943"/>
          <a:stretch>
            <a:fillRect/>
          </a:stretch>
        </p:blipFill>
        <p:spPr>
          <a:xfrm>
            <a:off x="467360" y="260985"/>
            <a:ext cx="3481705" cy="17951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18254" y="146621"/>
            <a:ext cx="21913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Кадровый состав</a:t>
            </a: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617230"/>
            <a:ext cx="8962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sz="1600" dirty="0" smtClean="0"/>
              <a:t>Образовательный процесс в 2023-2024 </a:t>
            </a:r>
            <a:r>
              <a:rPr lang="ru-RU" sz="1600" dirty="0" err="1" smtClean="0"/>
              <a:t>уч</a:t>
            </a:r>
            <a:r>
              <a:rPr lang="ru-RU" sz="1600" dirty="0" smtClean="0"/>
              <a:t>  году осуществляли 34 педагога. Среди них: воспитатели – 30 чел, педагог- психолог- 1 чел, музыкальные руководители – 2 чел., инструктор по физической культуре- 1 чел., старший воспитатель – 2 чел</a:t>
            </a:r>
            <a:endParaRPr lang="ru-RU" sz="15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50" y="5429250"/>
            <a:ext cx="8746490" cy="1137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МАДОУ является базой для прохождения практики студентов первого и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второго курса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НПК, в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2023-2024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уч. году было направлено в МАДОУ </a:t>
            </a:r>
            <a:r>
              <a:rPr lang="ru-RU" sz="16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24 чел. по направлению «Дошкольная педагогика и психология»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 рамках практики педагоги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групп делились опытом работы с детьми, оказывали консультативную помощь студентам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3995" y="4149090"/>
            <a:ext cx="8760460" cy="1168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Таким образом, можно сделать вывод о том, что основная масса педагогов высокого профессионального уровня, который позволяет достигать намеченные цели в воспитании и развитии детей. Эффективными результатами повышения профессиональной компетентности педагогов являются обобщение и диссеминация педагогического опыта (выступления на курсах повышения квалификации, публикации статей, работа со студентами).</a:t>
            </a:r>
            <a:endParaRPr lang="ru-RU" sz="1400" dirty="0"/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395605" y="1553845"/>
          <a:ext cx="4000500" cy="2146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13" name="Диаграмма 12"/>
          <p:cNvGraphicFramePr/>
          <p:nvPr/>
        </p:nvGraphicFramePr>
        <p:xfrm>
          <a:off x="4715510" y="1612900"/>
          <a:ext cx="3929380" cy="2023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714348" y="142852"/>
            <a:ext cx="6000792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Распределение воспитанников  по группам здоровья.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4572000" y="4072597"/>
            <a:ext cx="3632642" cy="9220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Распределение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детей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по физкультурным группам в 2023-2024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уч.году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285750" y="714375"/>
          <a:ext cx="6911340" cy="32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285720" y="4143380"/>
          <a:ext cx="5072098" cy="2714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7429552" cy="1320800"/>
          </a:xfrm>
        </p:spPr>
        <p:txBody>
          <a:bodyPr/>
          <a:lstStyle/>
          <a:p>
            <a:pPr algn="ctr"/>
            <a:r>
              <a:rPr lang="ru-RU" dirty="0" smtClean="0"/>
              <a:t>Инновационная деятельность МАДОУ</a:t>
            </a:r>
            <a:endParaRPr lang="ru-RU" dirty="0"/>
          </a:p>
        </p:txBody>
      </p:sp>
      <p:sp>
        <p:nvSpPr>
          <p:cNvPr id="5" name="Подзаголовок 2"/>
          <p:cNvSpPr txBox="1"/>
          <p:nvPr/>
        </p:nvSpPr>
        <p:spPr>
          <a:xfrm>
            <a:off x="428596" y="1071546"/>
            <a:ext cx="5572164" cy="3357586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3" panose="05040102010807070707" charset="2"/>
              <a:buChar char=""/>
              <a:defRPr/>
            </a:pPr>
            <a:endParaRPr kumimoji="0" lang="ru-R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20000"/>
              </a:lnSpc>
              <a:spcAft>
                <a:spcPts val="0"/>
              </a:spcAft>
              <a:buClr>
                <a:schemeClr val="accent1"/>
              </a:buClr>
              <a:buSzTx/>
              <a:defRPr/>
            </a:pPr>
            <a:r>
              <a:rPr kumimoji="0" lang="ru-RU" sz="5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Тема проекта: </a:t>
            </a:r>
            <a:endParaRPr kumimoji="0" lang="ru-RU" sz="51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20000"/>
              </a:lnSpc>
              <a:spcAft>
                <a:spcPts val="0"/>
              </a:spcAft>
              <a:buClr>
                <a:schemeClr val="accent1"/>
              </a:buClr>
              <a:buSzTx/>
              <a:defRPr/>
            </a:pP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20000"/>
              </a:lnSpc>
              <a:spcAft>
                <a:spcPts val="0"/>
              </a:spcAft>
              <a:buClr>
                <a:schemeClr val="accent1"/>
              </a:buClr>
              <a:buSzTx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«Разработка, апробация и внедрение инновационной модели организации образовательного процесса в дошкольной образовательной организации – </a:t>
            </a: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20000"/>
              </a:lnSpc>
              <a:spcAft>
                <a:spcPts val="0"/>
              </a:spcAft>
              <a:buClr>
                <a:schemeClr val="accent1"/>
              </a:buClr>
              <a:buSzTx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«Детский сад </a:t>
            </a:r>
            <a:r>
              <a:rPr kumimoji="0" lang="ru-R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Мининского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университета»</a:t>
            </a: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20000"/>
              </a:lnSpc>
              <a:spcAft>
                <a:spcPts val="0"/>
              </a:spcAft>
              <a:buClr>
                <a:schemeClr val="accent1"/>
              </a:buClr>
              <a:buSzTx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 применением технологии </a:t>
            </a: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20000"/>
              </a:lnSpc>
              <a:spcAft>
                <a:spcPts val="0"/>
              </a:spcAft>
              <a:buClr>
                <a:schemeClr val="accent1"/>
              </a:buClr>
              <a:buSzTx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«Универсальные мастерские»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ru-R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"/>
          <a:srcRect l="14511" t="11906" r="33027" b="6734"/>
          <a:stretch>
            <a:fillRect/>
          </a:stretch>
        </p:blipFill>
        <p:spPr bwMode="auto">
          <a:xfrm>
            <a:off x="5938025" y="1142984"/>
            <a:ext cx="3205975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357158" y="4500570"/>
            <a:ext cx="7383194" cy="2196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defTabSz="457200">
              <a:lnSpc>
                <a:spcPct val="120000"/>
              </a:lnSpc>
              <a:buClr>
                <a:schemeClr val="accent1"/>
              </a:buClr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Группы: </a:t>
            </a:r>
            <a:endParaRPr lang="ru-RU" sz="24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ctr" defTabSz="4572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группа №1.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Воспитатели: Макарова Л.В. Вьюнышева Е.Н.</a:t>
            </a: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ctr" defTabSz="4572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группа №9.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Воспитатели: Соколова Д.В., </a:t>
            </a:r>
            <a:r>
              <a:rPr lang="ru-RU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Домачук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О.В.</a:t>
            </a: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ctr" defTabSz="4572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группа №8.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Воспитатели: Фадеева Ю.А., Филькина Н.Н.</a:t>
            </a: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ctr" defTabSz="4572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группа №11.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Воспитатели: Лаврентьева Н.А., Зеленцова С.П.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6347713" cy="1320800"/>
          </a:xfrm>
        </p:spPr>
        <p:txBody>
          <a:bodyPr/>
          <a:lstStyle/>
          <a:p>
            <a:r>
              <a:rPr lang="ru-RU" dirty="0" smtClean="0"/>
              <a:t>Результаты работы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1000108"/>
            <a:ext cx="6715172" cy="18158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1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Был организован круглый стол в НГПУ со всеми участниками инновационной деятельности.</a:t>
            </a:r>
            <a:endParaRPr lang="ru-RU" sz="1400" b="1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1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Проведено совещание с научным руководителем Красильниковой Л.В.</a:t>
            </a:r>
            <a:endParaRPr lang="ru-RU" sz="1400" b="1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1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Проведены мастер-классы с педагогами по использованию современных игровых пособий в работе с детьми</a:t>
            </a:r>
            <a:endParaRPr lang="ru-RU" sz="1400" b="1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1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Внесены изменения в образовательную среду, закуплен игровой материал по математическому развитию.</a:t>
            </a:r>
            <a:endParaRPr lang="ru-RU" sz="1400" b="1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1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Разработаны конспекты занятий по математическому развитию </a:t>
            </a:r>
            <a:endParaRPr lang="ru-RU" sz="1400" b="1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Users\1\Desktop\20220422_120423.jpg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714876" y="3143248"/>
            <a:ext cx="4429124" cy="338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1\Desktop\Загрузки\IMG-275181d0babc52602678d6b60cca6897-V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143248"/>
            <a:ext cx="4214842" cy="3257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60721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РАБОТА 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в рамках ГРЦ по инженерному 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образованию и сопровождению работы образовательно-производственного Кластера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92471" y="6021060"/>
            <a:ext cx="550072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Принимают участие группы №5,7,9,10, 11,12,13,14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14" name="Изображение 113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6083935" y="260985"/>
            <a:ext cx="2872105" cy="21545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5" name="Изображение 1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215" y="1988820"/>
            <a:ext cx="3756025" cy="28174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6" name="Изображение 115"/>
          <p:cNvPicPr/>
          <p:nvPr/>
        </p:nvPicPr>
        <p:blipFill>
          <a:blip r:embed="rId3"/>
          <a:stretch>
            <a:fillRect/>
          </a:stretch>
        </p:blipFill>
        <p:spPr>
          <a:xfrm>
            <a:off x="4499610" y="2708910"/>
            <a:ext cx="3776980" cy="28314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070" y="548640"/>
            <a:ext cx="4142740" cy="1320800"/>
          </a:xfrm>
        </p:spPr>
        <p:txBody>
          <a:bodyPr>
            <a:normAutofit fontScale="90000"/>
          </a:bodyPr>
          <a:lstStyle/>
          <a:p>
            <a:r>
              <a:rPr lang="ru-RU" altLang="en-US" sz="2800"/>
              <a:t>Экскурсия в МБУ ДО Нижегородское детское речное пароходство</a:t>
            </a:r>
            <a:endParaRPr lang="ru-RU" altLang="en-US" sz="2800"/>
          </a:p>
        </p:txBody>
      </p:sp>
      <p:pic>
        <p:nvPicPr>
          <p:cNvPr id="106" name="Изображение 105"/>
          <p:cNvPicPr/>
          <p:nvPr/>
        </p:nvPicPr>
        <p:blipFill>
          <a:blip r:embed="rId1"/>
          <a:stretch>
            <a:fillRect/>
          </a:stretch>
        </p:blipFill>
        <p:spPr>
          <a:xfrm>
            <a:off x="5363845" y="188595"/>
            <a:ext cx="3526155" cy="26435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IMG_809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746" y="3143248"/>
            <a:ext cx="6136277" cy="3357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AutoShape 4" descr="https://media.istockphoto.com/vectors/winter-frame-with-snowflakes-vector-vector-id15683922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4342" name="AutoShape 6" descr="https://media.istockphoto.com/vectors/winter-frame-with-snowflakes-vector-vector-id15683922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4344" name="AutoShape 8" descr="https://media.istockphoto.com/vectors/winter-frame-with-snowflakes-vector-vector-id15683922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353550" cy="687578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547473" y="1772912"/>
            <a:ext cx="6143668" cy="3538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Конкурс на лучшее новогоднее декоративно - художественное и световое оформление фасадов зданий и прилегающих территорий </a:t>
            </a:r>
            <a:r>
              <a:rPr lang="ru-RU" sz="3200" b="1" dirty="0" err="1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Сормовского</a:t>
            </a:r>
            <a:r>
              <a:rPr lang="ru-RU" sz="32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 района г.Н.Новгорода</a:t>
            </a:r>
            <a:endParaRPr lang="ru-RU" sz="3200" b="1" dirty="0" smtClean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28860" y="5429264"/>
            <a:ext cx="41434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2023 год</a:t>
            </a:r>
            <a:endParaRPr lang="ru-RU" sz="3200" b="1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353550" cy="6875780"/>
          </a:xfrm>
          <a:prstGeom prst="rect">
            <a:avLst/>
          </a:prstGeom>
        </p:spPr>
      </p:pic>
      <p:pic>
        <p:nvPicPr>
          <p:cNvPr id="4" name="IMG_4690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282" y="785794"/>
            <a:ext cx="9008578" cy="4929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353550" cy="687578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560" y="45085"/>
            <a:ext cx="6264275" cy="320611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ru-RU" altLang="en-US" sz="32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Смотр-конкурс </a:t>
            </a:r>
            <a:br>
              <a:rPr lang="ru-RU" altLang="en-US" sz="32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/>
              </a:rPr>
            </a:br>
            <a:r>
              <a:rPr lang="ru-RU" altLang="en-US" sz="32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на лучший зимний участок </a:t>
            </a:r>
            <a:br>
              <a:rPr lang="ru-RU" altLang="en-US" sz="32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/>
              </a:rPr>
            </a:br>
            <a:r>
              <a:rPr lang="ru-RU" altLang="en-US" sz="32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дошкольных образовательных</a:t>
            </a:r>
            <a:endParaRPr lang="ru-RU" altLang="en-US" sz="3200" b="1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70C0"/>
              </a:solidFill>
              <a:effectLst/>
            </a:endParaRPr>
          </a:p>
          <a:p>
            <a:pPr algn="ctr"/>
            <a:r>
              <a:rPr lang="ru-RU" altLang="en-US" sz="32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 организаций</a:t>
            </a:r>
            <a:endParaRPr lang="ru-RU" altLang="en-US" sz="3200" b="1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70C0"/>
              </a:solidFill>
              <a:effectLst/>
            </a:endParaRPr>
          </a:p>
          <a:p>
            <a:pPr algn="ctr"/>
            <a:r>
              <a:rPr lang="ru-RU" altLang="en-US" sz="32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Сормовского района </a:t>
            </a:r>
            <a:br>
              <a:rPr lang="ru-RU" altLang="en-US" sz="32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/>
              </a:rPr>
            </a:br>
            <a:r>
              <a:rPr lang="ru-RU" altLang="en-US" sz="32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г. Нижнего Новгорода</a:t>
            </a:r>
            <a:endParaRPr lang="ru-RU" altLang="en-US" sz="3200" b="1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15920" y="4725670"/>
            <a:ext cx="6264275" cy="17786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ru-RU" altLang="en-US" sz="32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Оформление зимних участков </a:t>
            </a:r>
            <a:br>
              <a:rPr lang="ru-RU" altLang="en-US" sz="32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/>
              </a:rPr>
            </a:br>
            <a:r>
              <a:rPr lang="ru-RU" altLang="en-US" sz="32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МАДОУ «Детский сад № 393»</a:t>
            </a:r>
            <a:endParaRPr lang="ru-RU" altLang="en-US" sz="3200" b="1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70C0"/>
              </a:solidFill>
              <a:effectLst/>
            </a:endParaRPr>
          </a:p>
          <a:p>
            <a:pPr algn="ctr"/>
            <a:endParaRPr lang="ru-RU" altLang="en-US" sz="3200" b="1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70C0"/>
              </a:solidFill>
              <a:effectLst/>
            </a:endParaRPr>
          </a:p>
          <a:p>
            <a:pPr algn="ctr"/>
            <a:r>
              <a:rPr lang="ru-RU" altLang="en-US" sz="32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2024</a:t>
            </a:r>
            <a:endParaRPr lang="ru-RU" altLang="en-US" sz="3200" b="1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353550" cy="6875780"/>
          </a:xfrm>
          <a:prstGeom prst="rect">
            <a:avLst/>
          </a:prstGeom>
        </p:spPr>
      </p:pic>
      <p:pic>
        <p:nvPicPr>
          <p:cNvPr id="6" name="2024-02-13 13.52.15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14356"/>
            <a:ext cx="9271065" cy="5214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2908" y="332656"/>
            <a:ext cx="8229600" cy="56467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Оценка качества образовательной деятельности, содержания и качества подготовки обучающихся, 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b="1" dirty="0">
                <a:solidFill>
                  <a:srgbClr val="0070C0"/>
                </a:solidFill>
              </a:rPr>
              <a:t>востребованности выпускников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5295" y="1879721"/>
            <a:ext cx="8364827" cy="2584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450215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По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выявленным в процессе диагностического обследования показателям можно отметить, что с начала года в процессе развивающего обучения прослеживается значительная динамика развития детей.  Анализ результатов начального  и итогового обследования развития воспитанников в образовательных областях по методике Н.В. Верещагиной и диагностическим методикам педагога- психолога показывает положительную динамику в освоении ОП ДО. Выявлены позитивные результаты достижений и продвижений детей по таким образовательным областям, как  «Физическое развитие» и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«Речевое развитие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», что подтверждает реализацию выбранных задач Годового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плана.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6" y="4077072"/>
            <a:ext cx="1512168" cy="15388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93181" y="4725144"/>
            <a:ext cx="74922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Результатом осуществления образовательного процесса стала качественная подготовка детей к обучению в школе.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 МАДОУ успешно поступили в общеобразовательные учреждения: МАОУ «Лицей № 82» -20%, МБОУ «Школа №183» - 25%, «Школа №9» - 13% и в другие школы  и детские сады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Сормовского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и города Нижнего Новгорода</a:t>
            </a:r>
            <a:r>
              <a:rPr lang="ru-RU" dirty="0" smtClean="0"/>
              <a:t>. </a:t>
            </a:r>
            <a:endParaRPr lang="ru-RU" dirty="0" smtClean="0"/>
          </a:p>
          <a:p>
            <a:pPr algn="just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Анализ поступления в школу воспитанников МАДОУ </a:t>
            </a:r>
            <a:endParaRPr lang="ru-RU" sz="3600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251460" y="1268730"/>
          <a:ext cx="8641715" cy="5338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620395"/>
            <a:ext cx="8611235" cy="5506085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2"/>
                </a:solidFill>
                <a:effectLst/>
              </a:rPr>
              <a:t>Выступление педагога-психолога</a:t>
            </a:r>
            <a:br>
              <a:rPr lang="ru-RU" sz="4400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2"/>
                </a:solidFill>
                <a:effectLst/>
              </a:rPr>
            </a:br>
            <a:br>
              <a:rPr lang="ru-RU" sz="4400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2"/>
                </a:solidFill>
                <a:effectLst/>
              </a:rPr>
            </a:br>
            <a:r>
              <a:rPr lang="ru-RU" sz="440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Значение </a:t>
            </a:r>
            <a:r>
              <a:rPr lang="ru-RU" sz="4400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семьи в </a:t>
            </a:r>
            <a:r>
              <a:rPr lang="ru-RU" sz="440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предупреждении психосоматических расстройств у детей дошкольного </a:t>
            </a:r>
            <a:r>
              <a:rPr lang="ru-RU" sz="4400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возраста</a:t>
            </a:r>
            <a:endParaRPr lang="ru-RU" sz="4400" dirty="0" smtClean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accent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Перспективы работы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15983" y="1269032"/>
            <a:ext cx="684134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50215" algn="l"/>
              </a:tabLst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Продолжить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работу по укреплению материально-технической базы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(замена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аварийных окон,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асфальтового покрытия, декоративный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ремонт в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группах, ремонт прогулочных веранд, ремонт цоколя и пр.).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450215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Продолжать работу по оснащению педагогического процесса информационно- коммуникативными технологиями.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450215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Продолжать работу по профилактике безопасного поведения детей.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AutoNum type="arabicPeriod" startAt="4"/>
              <a:tabLst>
                <a:tab pos="450215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развитии педагогических кадров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уделить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внимание организации системного сотрудничества с родителями на основе индивидуально-дифференцированного подхода и использования ИКТ. 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AutoNum type="arabicPeriod" startAt="4"/>
              <a:tabLst>
                <a:tab pos="450215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Продолжать инновационную деятельность.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AutoNum type="arabicPeriod" startAt="4"/>
              <a:tabLst>
                <a:tab pos="450215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Продолжать работу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ГРЦ по инженерному образованию и сопровождению работы образовательно-производственного Кластера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AutoNum type="arabicPeriod" startAt="4"/>
              <a:tabLst>
                <a:tab pos="450215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Продолжать работу по предоставлению платных дополни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тельных образовательных услуг в МАДОУ.</a:t>
            </a:r>
            <a:endParaRPr lang="ru-RU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207760" y="255905"/>
            <a:ext cx="2936240" cy="62680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algn="ctr"/>
            <a:endParaRPr lang="ru-RU" sz="2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endParaRPr lang="ru-RU" sz="2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ru-RU" sz="24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ПЕДАГОГИЧЕСКИЙ СОВЕТ №2</a:t>
            </a:r>
            <a:endParaRPr lang="ru-RU" sz="2400" b="1" dirty="0" smtClean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endParaRPr lang="ru-RU" sz="1200" dirty="0" smtClean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endParaRPr lang="ru-RU" sz="1100" dirty="0" smtClean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sz="2400" b="1" i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«</a:t>
            </a:r>
            <a:r>
              <a:rPr sz="2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Формирование ценностей  здорового образа жизни через осознание значения правильного питания, активного образа жизни, личной гигиены»</a:t>
            </a:r>
            <a:endParaRPr lang="ru-RU" sz="2400" dirty="0" smtClean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just"/>
            <a:endParaRPr lang="ru-RU" sz="2400" b="1" dirty="0" smtClean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875" y="0"/>
            <a:ext cx="5859145" cy="68173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algn="ctr"/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  <a:endParaRPr lang="ru-RU" sz="1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решений предыдущего педсовета.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1)Считать деятельность учреждения по формированию ценностей  здорового образа жизни через осознание значения правильного питания, активного образа жизни, личной гигиены удовлетворительной.</a:t>
            </a:r>
            <a:endParaRPr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2)Воспитателям всех групп разнообразить пособия, имеющие оздоровительную направленность.</a:t>
            </a:r>
            <a:endParaRPr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3)Воспитателям групп 6,12 при оформлении родительских уголков учитывать принцип эстетичности.</a:t>
            </a:r>
            <a:endParaRPr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4)Всем воспитателям в родительских  уголках представлять советы специалистов.</a:t>
            </a:r>
            <a:endParaRPr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5)Воспитателям групп № 8 и №15  мотивировать родителей на представление семейного опыта..</a:t>
            </a:r>
            <a:endParaRPr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6)Всем воспитателям, кроме  групп №10 и №9 в родительских уголках предоставлять методическую литературу по теме педсовета.</a:t>
            </a:r>
            <a:endParaRPr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7) Распространить и применять в работе с детьми опыт педагогов:</a:t>
            </a:r>
            <a:endParaRPr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педагога - психолога Калсановой Л.Д. по развитию позитивной мотивации в образовательной деятельности дошкольников с учетом требований ФГОС ДО.</a:t>
            </a:r>
            <a:endParaRPr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воспитателя группы № 10–Андрианова Е.В по  формированию позитивной мотивации дошкольников  к здоровому образу жизни через игровые технологии </a:t>
            </a:r>
            <a:endParaRPr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воспитателя группы № 9 Домачук О.В. по развитию представлений об организме человека и формирования здорового образа жизни у детей старшего дошкольного возраста</a:t>
            </a:r>
            <a:endParaRPr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воспитателя группы № 6 Носовой Н.В. по взаимодействию с родителями в вопросах формирования ценностей здорового образа жизни через осознание значения правильного питания, активного образа жизни, личной гигиены. </a:t>
            </a:r>
            <a:endParaRPr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8)Активнее использовать нетрадиционные формы работы с педагогами. </a:t>
            </a:r>
            <a:endParaRPr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x-none" sz="15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решения педагогического совета.</a:t>
            </a:r>
            <a:endParaRPr lang="ru-RU" sz="1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build="allAtOnce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/>
        </p:nvSpPr>
        <p:spPr>
          <a:xfrm>
            <a:off x="291465" y="260985"/>
            <a:ext cx="4493260" cy="21780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altLang="en-US" sz="3200" i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Родительские уголки</a:t>
            </a:r>
            <a:endParaRPr lang="ru-RU" altLang="en-US" sz="3200" i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Изображение 4" descr="IMG_417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7315" y="548640"/>
            <a:ext cx="2691765" cy="2019300"/>
          </a:xfrm>
          <a:prstGeom prst="rect">
            <a:avLst/>
          </a:prstGeom>
        </p:spPr>
      </p:pic>
      <p:pic>
        <p:nvPicPr>
          <p:cNvPr id="6" name="Изображение 5" descr="IMG_417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315" y="2708910"/>
            <a:ext cx="2620645" cy="1965960"/>
          </a:xfrm>
          <a:prstGeom prst="rect">
            <a:avLst/>
          </a:prstGeom>
        </p:spPr>
      </p:pic>
      <p:pic>
        <p:nvPicPr>
          <p:cNvPr id="7" name="Изображение 6" descr="IMG_417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53740" y="2060575"/>
            <a:ext cx="2736215" cy="2052320"/>
          </a:xfrm>
          <a:prstGeom prst="rect">
            <a:avLst/>
          </a:prstGeom>
        </p:spPr>
      </p:pic>
      <p:pic>
        <p:nvPicPr>
          <p:cNvPr id="8" name="Изображение 7" descr="IMG_418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930390" y="401320"/>
            <a:ext cx="2450465" cy="1838325"/>
          </a:xfrm>
          <a:prstGeom prst="rect">
            <a:avLst/>
          </a:prstGeom>
        </p:spPr>
      </p:pic>
      <p:pic>
        <p:nvPicPr>
          <p:cNvPr id="9" name="Изображение 8" descr="IMG_421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95250"/>
            <a:ext cx="2545080" cy="1909445"/>
          </a:xfrm>
          <a:prstGeom prst="rect">
            <a:avLst/>
          </a:prstGeom>
        </p:spPr>
      </p:pic>
      <p:pic>
        <p:nvPicPr>
          <p:cNvPr id="10" name="Изображение 9" descr="IMG_425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6028690" y="3124200"/>
            <a:ext cx="3329305" cy="2498090"/>
          </a:xfrm>
          <a:prstGeom prst="rect">
            <a:avLst/>
          </a:prstGeom>
        </p:spPr>
      </p:pic>
      <p:pic>
        <p:nvPicPr>
          <p:cNvPr id="18" name="Изображение 17" descr="IMG_422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315" y="4767580"/>
            <a:ext cx="2628900" cy="1972310"/>
          </a:xfrm>
          <a:prstGeom prst="rect">
            <a:avLst/>
          </a:prstGeom>
        </p:spPr>
      </p:pic>
      <p:pic>
        <p:nvPicPr>
          <p:cNvPr id="19" name="Изображение 18" descr="IMG_429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62325" y="4342130"/>
            <a:ext cx="2828290" cy="21209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IMG_416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76415" y="207645"/>
            <a:ext cx="2002155" cy="1501775"/>
          </a:xfrm>
          <a:prstGeom prst="rect">
            <a:avLst/>
          </a:prstGeom>
        </p:spPr>
      </p:pic>
      <p:pic>
        <p:nvPicPr>
          <p:cNvPr id="5" name="Изображение 4" descr="IMG_41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7535" y="2097405"/>
            <a:ext cx="2002155" cy="1501775"/>
          </a:xfrm>
          <a:prstGeom prst="rect">
            <a:avLst/>
          </a:prstGeom>
        </p:spPr>
      </p:pic>
      <p:pic>
        <p:nvPicPr>
          <p:cNvPr id="6" name="Изображение 5" descr="IMG_41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14795" y="4266565"/>
            <a:ext cx="2668270" cy="2001520"/>
          </a:xfrm>
          <a:prstGeom prst="rect">
            <a:avLst/>
          </a:prstGeom>
        </p:spPr>
      </p:pic>
      <p:pic>
        <p:nvPicPr>
          <p:cNvPr id="7" name="Изображение 6" descr="IMG_418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705" y="207645"/>
            <a:ext cx="2222500" cy="1667510"/>
          </a:xfrm>
          <a:prstGeom prst="rect">
            <a:avLst/>
          </a:prstGeom>
        </p:spPr>
      </p:pic>
      <p:pic>
        <p:nvPicPr>
          <p:cNvPr id="8" name="Изображение 7" descr="IMG_420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90805" y="4347210"/>
            <a:ext cx="2735580" cy="2051685"/>
          </a:xfrm>
          <a:prstGeom prst="rect">
            <a:avLst/>
          </a:prstGeom>
        </p:spPr>
      </p:pic>
      <p:pic>
        <p:nvPicPr>
          <p:cNvPr id="9" name="Изображение 8" descr="IMG_42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15" y="2097405"/>
            <a:ext cx="2247900" cy="1685925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/>
        </p:nvSpPr>
        <p:spPr>
          <a:xfrm>
            <a:off x="2483485" y="2564765"/>
            <a:ext cx="4230370" cy="133096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altLang="en-US" sz="3200" i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Центры физического развития</a:t>
            </a:r>
            <a:endParaRPr lang="ru-RU" altLang="en-US" sz="3200" i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1" name="Изображение 10" descr="IMG_424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55875" y="281940"/>
            <a:ext cx="2025015" cy="1518920"/>
          </a:xfrm>
          <a:prstGeom prst="rect">
            <a:avLst/>
          </a:prstGeom>
        </p:spPr>
      </p:pic>
      <p:pic>
        <p:nvPicPr>
          <p:cNvPr id="12" name="Изображение 11" descr="IMG_428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40910" y="1125220"/>
            <a:ext cx="2046605" cy="1535430"/>
          </a:xfrm>
          <a:prstGeom prst="rect">
            <a:avLst/>
          </a:prstGeom>
        </p:spPr>
      </p:pic>
      <p:pic>
        <p:nvPicPr>
          <p:cNvPr id="14" name="Изображение 13" descr="IMG_424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84450" y="4653280"/>
            <a:ext cx="2534920" cy="1901825"/>
          </a:xfrm>
          <a:prstGeom prst="rect">
            <a:avLst/>
          </a:prstGeom>
        </p:spPr>
      </p:pic>
      <p:pic>
        <p:nvPicPr>
          <p:cNvPr id="15" name="Изображение 14" descr="IMG_428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5400000">
            <a:off x="5044440" y="3963670"/>
            <a:ext cx="1978025" cy="148336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000760" y="256193"/>
            <a:ext cx="3143240" cy="57391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ПЕДАГОГИЧЕСКИЙ СОВЕТ №3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endParaRPr lang="ru-RU" sz="1200" dirty="0" smtClean="0"/>
          </a:p>
          <a:p>
            <a:pPr algn="ctr"/>
            <a:endParaRPr lang="ru-RU" sz="1100" dirty="0" smtClean="0"/>
          </a:p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«</a:t>
            </a:r>
            <a:r>
              <a:rPr lang="ru-RU" sz="2000" b="1" dirty="0" smtClean="0"/>
              <a:t>Развитие интеллектуально-творческих способностей детей через освоение ими сенсорных эталонов, математических представлений, и познавательных действий и повышение профессиональной компетентности педагогов по данному направлению</a:t>
            </a:r>
            <a:r>
              <a:rPr lang="ru-RU" sz="2000" dirty="0" smtClean="0">
                <a:solidFill>
                  <a:srgbClr val="002060"/>
                </a:solidFill>
              </a:rPr>
              <a:t>»</a:t>
            </a:r>
            <a:endParaRPr lang="ru-RU" sz="2000" dirty="0" smtClean="0">
              <a:solidFill>
                <a:srgbClr val="002060"/>
              </a:solidFill>
            </a:endParaRPr>
          </a:p>
          <a:p>
            <a:pPr algn="just"/>
            <a:endParaRPr lang="ru-RU" sz="1600" b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0"/>
            <a:ext cx="5786478" cy="65239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  <a:endParaRPr lang="ru-RU" sz="1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решений предыдущего педсовета.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Принять  отчет о самообследовании МАДОУ «Детский сад № 393»  и разместить его на сайте Учреждения до 20 апреля.                                 </a:t>
            </a:r>
            <a:endParaRPr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Считать деятельность учреждения по созданию условий для развития интеллектуально-творческих способностей детей через освоение ими сенсорных эталонов, математических представлений, и познавательных действий и повышение профессиональной компетентности педагогов по данному направлению удовлетворительной.</a:t>
            </a:r>
            <a:endParaRPr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Воспитателям групп применять в работе рекомендации аналитической справки по результатам тематической проверки.</a:t>
            </a:r>
            <a:endParaRPr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Распространить и применять в работе с детьми опыт педагогов:</a:t>
            </a:r>
            <a:endParaRPr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педагога - психолога Калсановой Л.Д по созданию практическо - игровой мотивации детской деятельности по математическому развитию.</a:t>
            </a:r>
            <a:endParaRPr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воспитателя группы № 2 Хрулёвой А.С. по формированию представлений о сенсорных эталонах в раннем возрасте. </a:t>
            </a:r>
            <a:endParaRPr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воспитателя группы №13 Клюкиной М.Е. по развитию интеллектуально-творческих способностей детей старшего возраста через освоение ими математических представлений.</a:t>
            </a:r>
            <a:endParaRPr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воспитателя группы № 6 Носовой Н.В. по ввзаимодействию с родителями в вопросах математического развития детей.</a:t>
            </a:r>
            <a:endParaRPr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x-none" sz="15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решения педагогического совета.</a:t>
            </a:r>
            <a:endParaRPr lang="ru-RU" sz="1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build="allAtOnce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педсовет\20230315_125513.jpg"/>
          <p:cNvPicPr>
            <a:picLocks noChangeAspect="1" noChangeArrowheads="1"/>
          </p:cNvPicPr>
          <p:nvPr/>
        </p:nvPicPr>
        <p:blipFill>
          <a:blip r:embed="rId1" cstate="print"/>
          <a:srcRect t="40625"/>
          <a:stretch>
            <a:fillRect/>
          </a:stretch>
        </p:blipFill>
        <p:spPr bwMode="auto">
          <a:xfrm>
            <a:off x="3347720" y="4601210"/>
            <a:ext cx="4805045" cy="2139950"/>
          </a:xfrm>
          <a:prstGeom prst="rect">
            <a:avLst/>
          </a:prstGeom>
          <a:noFill/>
        </p:spPr>
      </p:pic>
      <p:pic>
        <p:nvPicPr>
          <p:cNvPr id="1028" name="Picture 4" descr="C:\Users\USER\Desktop\педсовет\20230315_124957.jpg"/>
          <p:cNvPicPr>
            <a:picLocks noChangeAspect="1" noChangeArrowheads="1"/>
          </p:cNvPicPr>
          <p:nvPr/>
        </p:nvPicPr>
        <p:blipFill>
          <a:blip r:embed="rId2" cstate="print"/>
          <a:srcRect t="20833"/>
          <a:stretch>
            <a:fillRect/>
          </a:stretch>
        </p:blipFill>
        <p:spPr bwMode="auto">
          <a:xfrm>
            <a:off x="107315" y="116205"/>
            <a:ext cx="2963545" cy="1759585"/>
          </a:xfrm>
          <a:prstGeom prst="rect">
            <a:avLst/>
          </a:prstGeom>
          <a:noFill/>
        </p:spPr>
      </p:pic>
      <p:pic>
        <p:nvPicPr>
          <p:cNvPr id="1029" name="Picture 5" descr="C:\Users\USER\Desktop\педсовет\20230315_133909.jpg"/>
          <p:cNvPicPr>
            <a:picLocks noChangeAspect="1" noChangeArrowheads="1"/>
          </p:cNvPicPr>
          <p:nvPr/>
        </p:nvPicPr>
        <p:blipFill>
          <a:blip r:embed="rId3" cstate="print"/>
          <a:srcRect l="8593" r="13281" b="4166"/>
          <a:stretch>
            <a:fillRect/>
          </a:stretch>
        </p:blipFill>
        <p:spPr bwMode="auto">
          <a:xfrm>
            <a:off x="6299742" y="188579"/>
            <a:ext cx="2655663" cy="244320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071802" y="0"/>
            <a:ext cx="30718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РОДИТЕЛЬСКИЕ УГОЛКИ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 cstate="print"/>
          <a:srcRect t="39251"/>
          <a:stretch>
            <a:fillRect/>
          </a:stretch>
        </p:blipFill>
        <p:spPr>
          <a:xfrm>
            <a:off x="3203575" y="1052830"/>
            <a:ext cx="2689860" cy="122555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5" cstate="print"/>
          <a:srcRect l="-403" t="19286"/>
          <a:stretch>
            <a:fillRect/>
          </a:stretch>
        </p:blipFill>
        <p:spPr>
          <a:xfrm>
            <a:off x="7019925" y="2767965"/>
            <a:ext cx="1514475" cy="169735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6" cstate="print"/>
          <a:srcRect b="27795"/>
          <a:stretch>
            <a:fillRect/>
          </a:stretch>
        </p:blipFill>
        <p:spPr>
          <a:xfrm>
            <a:off x="107315" y="1988820"/>
            <a:ext cx="2541905" cy="244792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705" y="4591050"/>
            <a:ext cx="2834640" cy="212598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83890" y="2420620"/>
            <a:ext cx="2644140" cy="1983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63579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УГОЛКИ  МАТЕМАТИКИ  В ГРУППАХ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USER\Desktop\педсовет\20230315_130321.jpg"/>
          <p:cNvPicPr>
            <a:picLocks noChangeAspect="1" noChangeArrowheads="1"/>
          </p:cNvPicPr>
          <p:nvPr/>
        </p:nvPicPr>
        <p:blipFill>
          <a:blip r:embed="rId1" cstate="print"/>
          <a:srcRect t="20833" b="5208"/>
          <a:stretch>
            <a:fillRect/>
          </a:stretch>
        </p:blipFill>
        <p:spPr bwMode="auto">
          <a:xfrm>
            <a:off x="1187450" y="5062220"/>
            <a:ext cx="3262630" cy="1809750"/>
          </a:xfrm>
          <a:prstGeom prst="rect">
            <a:avLst/>
          </a:prstGeom>
          <a:noFill/>
        </p:spPr>
      </p:pic>
      <p:pic>
        <p:nvPicPr>
          <p:cNvPr id="2051" name="Picture 3" descr="C:\Users\USER\Desktop\педсовет\20230315_130448.jpg"/>
          <p:cNvPicPr>
            <a:picLocks noChangeAspect="1" noChangeArrowheads="1"/>
          </p:cNvPicPr>
          <p:nvPr/>
        </p:nvPicPr>
        <p:blipFill>
          <a:blip r:embed="rId2" cstate="print"/>
          <a:srcRect l="9375" t="5208" r="3906"/>
          <a:stretch>
            <a:fillRect/>
          </a:stretch>
        </p:blipFill>
        <p:spPr bwMode="auto">
          <a:xfrm>
            <a:off x="3419475" y="2640965"/>
            <a:ext cx="2836545" cy="2326005"/>
          </a:xfrm>
          <a:prstGeom prst="rect">
            <a:avLst/>
          </a:prstGeom>
          <a:noFill/>
        </p:spPr>
      </p:pic>
      <p:pic>
        <p:nvPicPr>
          <p:cNvPr id="2052" name="Picture 4" descr="C:\Users\USER\Desktop\педсовет\20230315_1306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98120" y="821055"/>
            <a:ext cx="2444750" cy="1833880"/>
          </a:xfrm>
          <a:prstGeom prst="rect">
            <a:avLst/>
          </a:prstGeom>
          <a:noFill/>
        </p:spPr>
      </p:pic>
      <p:pic>
        <p:nvPicPr>
          <p:cNvPr id="2055" name="Picture 7" descr="C:\Users\USER\Desktop\педсовет\20230315_133114.jpg"/>
          <p:cNvPicPr>
            <a:picLocks noChangeAspect="1" noChangeArrowheads="1"/>
          </p:cNvPicPr>
          <p:nvPr/>
        </p:nvPicPr>
        <p:blipFill>
          <a:blip r:embed="rId4" cstate="print"/>
          <a:srcRect t="7291"/>
          <a:stretch>
            <a:fillRect/>
          </a:stretch>
        </p:blipFill>
        <p:spPr bwMode="auto">
          <a:xfrm>
            <a:off x="5507990" y="5078095"/>
            <a:ext cx="2574290" cy="1790065"/>
          </a:xfrm>
          <a:prstGeom prst="rect">
            <a:avLst/>
          </a:prstGeom>
          <a:noFill/>
        </p:spPr>
      </p:pic>
      <p:pic>
        <p:nvPicPr>
          <p:cNvPr id="2056" name="Picture 8" descr="C:\Users\USER\Desktop\педсовет\20230315_1335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315" y="3089275"/>
            <a:ext cx="2489200" cy="1866900"/>
          </a:xfrm>
          <a:prstGeom prst="rect">
            <a:avLst/>
          </a:prstGeom>
          <a:noFill/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67585" y="461645"/>
            <a:ext cx="1595120" cy="2127885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0" y="476250"/>
            <a:ext cx="2707640" cy="203136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15735" y="2708910"/>
            <a:ext cx="2330450" cy="174879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52360" y="260350"/>
            <a:ext cx="1498600" cy="1998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2032" y="476801"/>
            <a:ext cx="6747092" cy="3169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в рамках педсовета:</a:t>
            </a: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образовательной среды по образовательной области «Познавательное развитие».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семейного опыта воспитания по математическому развитию детей.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конкурсах инженерно- технического направления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Консультирование  желающих родителей по теме педсовета.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659" y="4076788"/>
            <a:ext cx="3528392" cy="2757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759" y="260648"/>
            <a:ext cx="7778825" cy="515144"/>
          </a:xfrm>
        </p:spPr>
        <p:txBody>
          <a:bodyPr>
            <a:noAutofit/>
          </a:bodyPr>
          <a:lstStyle/>
          <a:p>
            <a:pPr algn="ctr"/>
            <a:br>
              <a:rPr lang="ru-RU" sz="32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МАДОУ летом 2024 года.</a:t>
            </a:r>
            <a:endParaRPr lang="ru-RU" sz="3200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107504" y="2204864"/>
          <a:ext cx="8712969" cy="3337628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577348"/>
                <a:gridCol w="2176397"/>
                <a:gridCol w="3306765"/>
                <a:gridCol w="1652459"/>
              </a:tblGrid>
              <a:tr h="9462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№ образовательной организации</a:t>
                      </a:r>
                      <a:endParaRPr lang="ru-RU" sz="1600" dirty="0">
                        <a:effectLst/>
                        <a:latin typeface="MS Mincho" panose="02020609040205080304" charset="-128"/>
                        <a:cs typeface="MS Mincho" panose="02020609040205080304" charset="-128"/>
                      </a:endParaRPr>
                    </a:p>
                  </a:txBody>
                  <a:tcPr marL="65869" marR="6586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Дата закрытия, открытия</a:t>
                      </a:r>
                      <a:endParaRPr lang="ru-RU" sz="1600" dirty="0">
                        <a:effectLst/>
                        <a:latin typeface="MS Mincho" panose="02020609040205080304" charset="-128"/>
                        <a:cs typeface="MS Mincho" panose="02020609040205080304" charset="-128"/>
                      </a:endParaRPr>
                    </a:p>
                  </a:txBody>
                  <a:tcPr marL="65869" marR="6586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Вид ремонтных работ</a:t>
                      </a:r>
                      <a:endParaRPr lang="ru-RU" sz="1600" dirty="0">
                        <a:effectLst/>
                        <a:latin typeface="MS Mincho" panose="02020609040205080304" charset="-128"/>
                        <a:cs typeface="MS Mincho" panose="02020609040205080304" charset="-128"/>
                      </a:endParaRPr>
                    </a:p>
                  </a:txBody>
                  <a:tcPr marL="65869" marR="6586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 образовательной организации, куда планируется перевод воспитанников</a:t>
                      </a:r>
                      <a:endParaRPr lang="ru-RU" sz="1400" dirty="0">
                        <a:effectLst/>
                        <a:latin typeface="MS Mincho" panose="02020609040205080304" charset="-128"/>
                        <a:cs typeface="MS Mincho" panose="02020609040205080304" charset="-128"/>
                      </a:endParaRPr>
                    </a:p>
                  </a:txBody>
                  <a:tcPr marL="65869" marR="65869" marT="0" marB="0"/>
                </a:tc>
              </a:tr>
              <a:tr h="18441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МАДОУ «Детский сад № 393», здание № 2</a:t>
                      </a:r>
                      <a:endParaRPr lang="ru-RU" sz="1600">
                        <a:effectLst/>
                        <a:latin typeface="MS Mincho" panose="02020609040205080304" charset="-128"/>
                        <a:cs typeface="MS Mincho" panose="02020609040205080304" charset="-128"/>
                      </a:endParaRPr>
                    </a:p>
                  </a:txBody>
                  <a:tcPr marL="65869" marR="6586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 </a:t>
                      </a:r>
                      <a:r>
                        <a:rPr lang="ru-RU" sz="1600" dirty="0" smtClean="0">
                          <a:effectLst/>
                        </a:rPr>
                        <a:t>01.06.2024 </a:t>
                      </a:r>
                      <a:r>
                        <a:rPr lang="ru-RU" sz="1600" dirty="0">
                          <a:effectLst/>
                        </a:rPr>
                        <a:t>по</a:t>
                      </a:r>
                      <a:endParaRPr lang="ru-RU" sz="1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31.08.2024 </a:t>
                      </a:r>
                      <a:endParaRPr lang="ru-RU" sz="1600" dirty="0">
                        <a:effectLst/>
                        <a:latin typeface="MS Mincho" panose="02020609040205080304" charset="-128"/>
                        <a:cs typeface="MS Mincho" panose="02020609040205080304" charset="-128"/>
                      </a:endParaRPr>
                    </a:p>
                  </a:txBody>
                  <a:tcPr marL="65869" marR="6586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Текущие </a:t>
                      </a:r>
                      <a:r>
                        <a:rPr lang="ru-RU" sz="1600" dirty="0">
                          <a:effectLst/>
                        </a:rPr>
                        <a:t>декоративные покрасочные работы раздевальных и игровых дошкольных </a:t>
                      </a:r>
                      <a:r>
                        <a:rPr lang="ru-RU" sz="1600" dirty="0" smtClean="0">
                          <a:effectLst/>
                        </a:rPr>
                        <a:t>групп.</a:t>
                      </a:r>
                      <a:endParaRPr lang="ru-RU" sz="1600" dirty="0">
                        <a:effectLst/>
                        <a:latin typeface="MS Mincho" panose="02020609040205080304" charset="-128"/>
                        <a:cs typeface="MS Mincho" panose="02020609040205080304" charset="-128"/>
                      </a:endParaRPr>
                    </a:p>
                  </a:txBody>
                  <a:tcPr marL="65869" marR="6586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МАДОУ «Детский сад № 393», здание № 1</a:t>
                      </a:r>
                      <a:endParaRPr lang="ru-RU" sz="1600" dirty="0">
                        <a:effectLst/>
                        <a:latin typeface="MS Mincho" panose="02020609040205080304" charset="-128"/>
                        <a:cs typeface="MS Mincho" panose="02020609040205080304" charset="-128"/>
                      </a:endParaRPr>
                    </a:p>
                  </a:txBody>
                  <a:tcPr marL="65869" marR="65869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507175" y="15350"/>
            <a:ext cx="124460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ru-RU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подготовке к летней оздоровительной работе. 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628800"/>
            <a:ext cx="864096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Покраска оборудования участков всех групп и спортивной площадки, бордюров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покраска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веранд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Подрезка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кустов,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кронирование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деревьев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Побелка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деревьев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кустов, травы, плодовых деревьев и кустарников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Вскопка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земли 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цветниках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благоустройство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посадки, прополка, окапывание кустарников, изготовление клумб, рабаток, альпийской горки и пр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Завоз песка, пополнение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песочниц песком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пособий и игрового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оборудования.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работа с кадрами.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2375" y="333016"/>
            <a:ext cx="7031621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Психосоматика 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(слово состоит из двух греческих корней:</a:t>
            </a:r>
            <a:endParaRPr lang="ru-RU" sz="2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психэ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1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душа, и сома </a:t>
            </a:r>
            <a:r>
              <a:rPr lang="ru-RU" sz="21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тело</a:t>
            </a:r>
            <a:r>
              <a:rPr lang="ru-RU" sz="21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ru-RU" sz="1350" dirty="0" smtClean="0"/>
              <a:t> -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</a:t>
            </a:r>
            <a:r>
              <a:rPr lang="ru-RU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психологическое состояние, </a:t>
            </a:r>
            <a:r>
              <a:rPr lang="ru-RU" sz="2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которое </a:t>
            </a:r>
            <a:r>
              <a:rPr lang="ru-RU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сказывается на физическом состоянии</a:t>
            </a:r>
            <a:r>
              <a:rPr lang="ru-RU" sz="2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Эта взаимосвязь и называется </a:t>
            </a:r>
            <a:r>
              <a:rPr lang="ru-RU" sz="21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психосоматикой</a:t>
            </a:r>
            <a:r>
              <a:rPr lang="ru-RU" sz="2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1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850" y="3213100"/>
            <a:ext cx="8582025" cy="2727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Психосоматические </a:t>
            </a:r>
            <a:r>
              <a:rPr lang="ru-RU" sz="21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расстройства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Расстройства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пищеварения – запоры, понос, колики, рвота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Заболевания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дыхательных путей – спастический плач, астма, заболевание носоглотки, отиты, бронхиты, пневмония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Кожные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заболевания – экзема, крапивница, псориаз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Нарушения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сна и судороги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Аллергические заболевания.</a:t>
            </a:r>
            <a:endParaRPr lang="ru-RU" sz="2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USER\Desktop\25-03-2022_15-47-52\IMG_3523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643440" y="0"/>
            <a:ext cx="4500559" cy="3000372"/>
          </a:xfrm>
          <a:prstGeom prst="rect">
            <a:avLst/>
          </a:prstGeom>
          <a:noFill/>
        </p:spPr>
      </p:pic>
      <p:pic>
        <p:nvPicPr>
          <p:cNvPr id="2053" name="Picture 5" descr="C:\Users\USER\Desktop\лето 2021\IMG_32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00594" cy="3000396"/>
          </a:xfrm>
          <a:prstGeom prst="rect">
            <a:avLst/>
          </a:prstGeom>
          <a:noFill/>
        </p:spPr>
      </p:pic>
      <p:pic>
        <p:nvPicPr>
          <p:cNvPr id="6146" name="Picture 2" descr="D:\Фотографии\Фото\Лето\лето 2021\IMG_35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3286100"/>
            <a:ext cx="5357850" cy="3571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НЕ\Участок лето 22\IMG_3350.JPG"/>
          <p:cNvPicPr>
            <a:picLocks noChangeAspect="1" noChangeArrowheads="1"/>
          </p:cNvPicPr>
          <p:nvPr/>
        </p:nvPicPr>
        <p:blipFill>
          <a:blip r:embed="rId1" cstate="print"/>
          <a:srcRect l="8593" t="5468" r="18750"/>
          <a:stretch>
            <a:fillRect/>
          </a:stretch>
        </p:blipFill>
        <p:spPr bwMode="auto">
          <a:xfrm>
            <a:off x="1" y="0"/>
            <a:ext cx="4143371" cy="3593878"/>
          </a:xfrm>
          <a:prstGeom prst="rect">
            <a:avLst/>
          </a:prstGeom>
          <a:noFill/>
        </p:spPr>
      </p:pic>
      <p:pic>
        <p:nvPicPr>
          <p:cNvPr id="4099" name="Picture 3" descr="C:\Users\USER\Desktop\НЕ\Участок лето 22\IMG_33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3619498"/>
            <a:ext cx="4857751" cy="3238501"/>
          </a:xfrm>
          <a:prstGeom prst="rect">
            <a:avLst/>
          </a:prstGeom>
          <a:noFill/>
        </p:spPr>
      </p:pic>
      <p:pic>
        <p:nvPicPr>
          <p:cNvPr id="4100" name="Picture 4" descr="C:\Users\USER\Desktop\НЕ\Участок лето 22\IMG_3379.JPG"/>
          <p:cNvPicPr>
            <a:picLocks noChangeAspect="1" noChangeArrowheads="1"/>
          </p:cNvPicPr>
          <p:nvPr/>
        </p:nvPicPr>
        <p:blipFill>
          <a:blip r:embed="rId3" cstate="print"/>
          <a:srcRect l="20312" r="4687" b="10156"/>
          <a:stretch>
            <a:fillRect/>
          </a:stretch>
        </p:blipFill>
        <p:spPr bwMode="auto">
          <a:xfrm>
            <a:off x="142844" y="3786166"/>
            <a:ext cx="3846486" cy="3071834"/>
          </a:xfrm>
          <a:prstGeom prst="rect">
            <a:avLst/>
          </a:prstGeom>
          <a:noFill/>
        </p:spPr>
      </p:pic>
      <p:pic>
        <p:nvPicPr>
          <p:cNvPr id="4101" name="Picture 5" descr="C:\Users\USER\Desktop\НЕ\Участок лето 22\IMG_35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1935" y="0"/>
            <a:ext cx="4822065" cy="3214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НЕ\Участок лето 22\IMG_3393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3357562"/>
            <a:ext cx="5250657" cy="3500438"/>
          </a:xfrm>
          <a:prstGeom prst="rect">
            <a:avLst/>
          </a:prstGeom>
          <a:noFill/>
        </p:spPr>
      </p:pic>
      <p:pic>
        <p:nvPicPr>
          <p:cNvPr id="5123" name="Picture 3" descr="C:\Users\USER\Desktop\НЕ\Участок лето 22\IMG_34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8" y="0"/>
            <a:ext cx="4714872" cy="3143248"/>
          </a:xfrm>
          <a:prstGeom prst="rect">
            <a:avLst/>
          </a:prstGeom>
          <a:noFill/>
        </p:spPr>
      </p:pic>
      <p:pic>
        <p:nvPicPr>
          <p:cNvPr id="5124" name="Picture 4" descr="C:\Users\USER\Desktop\НЕ\Участок лето 22\IMG_20220608_115946.jpg"/>
          <p:cNvPicPr>
            <a:picLocks noChangeAspect="1" noChangeArrowheads="1"/>
          </p:cNvPicPr>
          <p:nvPr/>
        </p:nvPicPr>
        <p:blipFill>
          <a:blip r:embed="rId3" cstate="print"/>
          <a:srcRect t="13541" b="17708"/>
          <a:stretch>
            <a:fillRect/>
          </a:stretch>
        </p:blipFill>
        <p:spPr bwMode="auto">
          <a:xfrm>
            <a:off x="5500694" y="3429000"/>
            <a:ext cx="3545901" cy="3250432"/>
          </a:xfrm>
          <a:prstGeom prst="rect">
            <a:avLst/>
          </a:prstGeom>
          <a:noFill/>
        </p:spPr>
      </p:pic>
      <p:pic>
        <p:nvPicPr>
          <p:cNvPr id="5126" name="Picture 6" descr="C:\Users\USER\Desktop\НЕ\Участок лето 22\IMG_20220608_1201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"/>
            <a:ext cx="4357686" cy="32682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Фотографии\Фото\Лето\8O (2)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</p:spPr>
      </p:pic>
      <p:pic>
        <p:nvPicPr>
          <p:cNvPr id="8195" name="Picture 3" descr="C:\Users\USER\Desktop\НЕ\Участок лето 22\IMG_33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3524248"/>
            <a:ext cx="5000628" cy="3333752"/>
          </a:xfrm>
          <a:prstGeom prst="rect">
            <a:avLst/>
          </a:prstGeom>
          <a:noFill/>
        </p:spPr>
      </p:pic>
      <p:pic>
        <p:nvPicPr>
          <p:cNvPr id="8196" name="Picture 4" descr="D:\Фотографии\Фото\Лето\8O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000" y="3643314"/>
            <a:ext cx="3905278" cy="2928958"/>
          </a:xfrm>
          <a:prstGeom prst="rect">
            <a:avLst/>
          </a:prstGeom>
          <a:noFill/>
        </p:spPr>
      </p:pic>
      <p:pic>
        <p:nvPicPr>
          <p:cNvPr id="8197" name="Picture 5" descr="D:\Фотографии\Фото\Лето\DSCF3197.JPG"/>
          <p:cNvPicPr>
            <a:picLocks noChangeAspect="1" noChangeArrowheads="1"/>
          </p:cNvPicPr>
          <p:nvPr/>
        </p:nvPicPr>
        <p:blipFill>
          <a:blip r:embed="rId4" cstate="print"/>
          <a:srcRect r="3804"/>
          <a:stretch>
            <a:fillRect/>
          </a:stretch>
        </p:blipFill>
        <p:spPr bwMode="auto">
          <a:xfrm>
            <a:off x="4929190" y="0"/>
            <a:ext cx="4214810" cy="3286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7994849" cy="13208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подготовке к новому учебному году.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1628800"/>
            <a:ext cx="7706817" cy="4412563"/>
          </a:xfrm>
        </p:spPr>
        <p:txBody>
          <a:bodyPr/>
          <a:lstStyle/>
          <a:p>
            <a:r>
              <a:rPr lang="ru-RU" sz="2400" dirty="0" smtClean="0"/>
              <a:t>Мероприятия по обеспечению безопасности, санитарно-гигиенические мероприятия, антитеррористическая безопасность, работа по благоустройству, ремонтные работы и др.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705" y="431800"/>
            <a:ext cx="8785225" cy="54864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средства за </a:t>
            </a:r>
            <a:r>
              <a:rPr lang="ru-RU" sz="24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2019, 2020, 2021, 2022, 2023, 2024 годы </a:t>
            </a:r>
            <a:br>
              <a:rPr lang="ru-RU" sz="2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94945" y="1368425"/>
          <a:ext cx="8546465" cy="5005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857232"/>
            <a:ext cx="7772400" cy="57150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1285860"/>
            <a:ext cx="7715304" cy="5000660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504" y="116632"/>
          <a:ext cx="8928992" cy="73224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1781"/>
                <a:gridCol w="1289360"/>
                <a:gridCol w="1466905"/>
                <a:gridCol w="1211791"/>
                <a:gridCol w="1403127"/>
                <a:gridCol w="1148014"/>
                <a:gridCol w="1148014"/>
              </a:tblGrid>
              <a:tr h="64737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2019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2020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2021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2022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2023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2024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87290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Ремонт</a:t>
                      </a:r>
                      <a:endParaRPr lang="ru-RU" sz="1400" b="1" dirty="0" smtClean="0"/>
                    </a:p>
                    <a:p>
                      <a:pPr algn="ctr"/>
                      <a:r>
                        <a:rPr lang="ru-RU" sz="1400" b="1" dirty="0" smtClean="0"/>
                        <a:t>(бюджетные средства)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878434,94 руб.</a:t>
                      </a:r>
                      <a:endParaRPr lang="ru-RU" sz="1400" dirty="0" smtClean="0"/>
                    </a:p>
                    <a:p>
                      <a:r>
                        <a:rPr lang="ru-RU" sz="1400" dirty="0" smtClean="0"/>
                        <a:t>(ремонт</a:t>
                      </a:r>
                      <a:r>
                        <a:rPr lang="ru-RU" sz="1400" baseline="0" dirty="0" smtClean="0"/>
                        <a:t> забора, </a:t>
                      </a:r>
                      <a:r>
                        <a:rPr lang="ru-RU" sz="1400" baseline="0" dirty="0" err="1" smtClean="0"/>
                        <a:t>кровли,замена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baseline="0" dirty="0" err="1" smtClean="0"/>
                        <a:t>окон,установка</a:t>
                      </a:r>
                      <a:r>
                        <a:rPr lang="ru-RU" sz="1400" baseline="0" dirty="0" smtClean="0"/>
                        <a:t> пожарной сигнализации)</a:t>
                      </a:r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190000,00 руб.</a:t>
                      </a:r>
                      <a:endParaRPr lang="ru-RU" sz="1400" dirty="0" smtClean="0"/>
                    </a:p>
                    <a:p>
                      <a:r>
                        <a:rPr lang="ru-RU" sz="1400" dirty="0" smtClean="0"/>
                        <a:t>(замена </a:t>
                      </a:r>
                      <a:r>
                        <a:rPr lang="ru-RU" sz="1400" dirty="0" err="1" smtClean="0"/>
                        <a:t>линолиума,замена</a:t>
                      </a:r>
                      <a:r>
                        <a:rPr lang="ru-RU" sz="1400" dirty="0" smtClean="0"/>
                        <a:t> окон)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/>
                        <a:t>92965,00 руб.</a:t>
                      </a:r>
                      <a:endParaRPr lang="ru-RU" sz="1400" baseline="0" dirty="0" smtClean="0"/>
                    </a:p>
                    <a:p>
                      <a:r>
                        <a:rPr lang="ru-RU" sz="1400" baseline="0" dirty="0" smtClean="0"/>
                        <a:t>(замена </a:t>
                      </a:r>
                      <a:r>
                        <a:rPr lang="ru-RU" sz="1400" baseline="0" dirty="0" err="1" smtClean="0"/>
                        <a:t>линолиума</a:t>
                      </a:r>
                      <a:r>
                        <a:rPr lang="ru-RU" sz="1400" baseline="0" dirty="0" smtClean="0"/>
                        <a:t> в гр. № 11,здание № 1)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320000,00</a:t>
                      </a:r>
                      <a:r>
                        <a:rPr lang="ru-RU" sz="1400" baseline="0" dirty="0" smtClean="0"/>
                        <a:t> руб.</a:t>
                      </a:r>
                      <a:endParaRPr lang="ru-RU" sz="1400" baseline="0" dirty="0" smtClean="0"/>
                    </a:p>
                    <a:p>
                      <a:r>
                        <a:rPr lang="ru-RU" sz="1400" baseline="0" dirty="0" smtClean="0"/>
                        <a:t>(ремонт гр. № 12, гр. № 14, здание № 2)</a:t>
                      </a:r>
                      <a:endParaRPr lang="ru-RU" sz="1400" baseline="0" dirty="0" smtClean="0"/>
                    </a:p>
                    <a:p>
                      <a:r>
                        <a:rPr lang="ru-RU" sz="1400" baseline="0" dirty="0" smtClean="0"/>
                        <a:t>76658,00 (установка </a:t>
                      </a:r>
                      <a:r>
                        <a:rPr lang="ru-RU" sz="1400" baseline="0" dirty="0" err="1" smtClean="0"/>
                        <a:t>сист</a:t>
                      </a:r>
                      <a:r>
                        <a:rPr lang="ru-RU" sz="1400" baseline="0" dirty="0" smtClean="0"/>
                        <a:t>. </a:t>
                      </a:r>
                      <a:r>
                        <a:rPr lang="ru-RU" sz="1400" baseline="0" dirty="0" err="1" smtClean="0"/>
                        <a:t>автом</a:t>
                      </a:r>
                      <a:r>
                        <a:rPr lang="ru-RU" sz="1400" baseline="0" dirty="0" smtClean="0"/>
                        <a:t>. </a:t>
                      </a:r>
                      <a:r>
                        <a:rPr lang="ru-RU" sz="1400" baseline="0" dirty="0" err="1" smtClean="0"/>
                        <a:t>пож</a:t>
                      </a:r>
                      <a:r>
                        <a:rPr lang="ru-RU" sz="1400" baseline="0" dirty="0" smtClean="0"/>
                        <a:t>. </a:t>
                      </a:r>
                      <a:r>
                        <a:rPr lang="ru-RU" sz="1400" baseline="0" dirty="0" err="1" smtClean="0"/>
                        <a:t>сигн</a:t>
                      </a:r>
                      <a:r>
                        <a:rPr lang="ru-RU" sz="1400" baseline="0" dirty="0" smtClean="0"/>
                        <a:t>.)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200640</a:t>
                      </a:r>
                      <a:endParaRPr lang="ru-RU" sz="1400" dirty="0" smtClean="0"/>
                    </a:p>
                    <a:p>
                      <a:r>
                        <a:rPr lang="ru-RU" sz="1400" dirty="0" smtClean="0"/>
                        <a:t>(замена окон в гр. 4,</a:t>
                      </a:r>
                      <a:r>
                        <a:rPr lang="ru-RU" sz="1400" baseline="0" dirty="0" smtClean="0"/>
                        <a:t> муз. зале 2 </a:t>
                      </a:r>
                      <a:r>
                        <a:rPr lang="ru-RU" sz="1400" baseline="0" dirty="0" err="1" smtClean="0"/>
                        <a:t>зд</a:t>
                      </a:r>
                      <a:r>
                        <a:rPr lang="ru-RU" sz="1400" baseline="0" dirty="0" smtClean="0"/>
                        <a:t>., процедурном кабинете)</a:t>
                      </a:r>
                      <a:endParaRPr lang="ru-RU" sz="1400" dirty="0"/>
                    </a:p>
                  </a:txBody>
                  <a:tcPr/>
                </a:tc>
              </a:tr>
              <a:tr h="166409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Техническое оборудование</a:t>
                      </a:r>
                      <a:endParaRPr lang="ru-RU" sz="1400" b="1" dirty="0" smtClean="0"/>
                    </a:p>
                    <a:p>
                      <a:pPr algn="ctr"/>
                      <a:r>
                        <a:rPr lang="ru-RU" sz="1400" b="1" dirty="0" smtClean="0"/>
                        <a:t>(Бюджетные средства)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338670,00</a:t>
                      </a:r>
                      <a:r>
                        <a:rPr lang="ru-RU" sz="1400" baseline="0" dirty="0" smtClean="0"/>
                        <a:t> руб.</a:t>
                      </a:r>
                      <a:endParaRPr lang="ru-RU" sz="1400" baseline="0" dirty="0" smtClean="0"/>
                    </a:p>
                    <a:p>
                      <a:pPr algn="l"/>
                      <a:r>
                        <a:rPr lang="ru-RU" sz="1400" baseline="0" dirty="0" smtClean="0"/>
                        <a:t>(Картофелеоч.машина-1 шт., стирал. маш.-2 шт.,холодильник-3 </a:t>
                      </a:r>
                      <a:r>
                        <a:rPr lang="ru-RU" sz="1400" baseline="0" err="1" smtClean="0"/>
                        <a:t>шт</a:t>
                      </a:r>
                      <a:r>
                        <a:rPr lang="ru-RU" sz="1400" baseline="0" smtClean="0"/>
                        <a:t>., плита электрич.-1 </a:t>
                      </a:r>
                      <a:r>
                        <a:rPr lang="ru-RU" sz="1400" baseline="0" dirty="0" smtClean="0"/>
                        <a:t>шт.)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85500,00 руб.</a:t>
                      </a:r>
                      <a:endParaRPr lang="ru-RU" sz="1400" dirty="0" smtClean="0"/>
                    </a:p>
                    <a:p>
                      <a:pPr algn="l"/>
                      <a:r>
                        <a:rPr lang="ru-RU" sz="1400" dirty="0" smtClean="0"/>
                        <a:t>(Холодильник- 1 шт., гладильный пресс- 1 шт.)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149931,04 ремонт групп здания №2</a:t>
                      </a:r>
                      <a:endParaRPr lang="ru-RU" sz="1400" dirty="0" smtClean="0"/>
                    </a:p>
                    <a:p>
                      <a:pPr algn="ctr"/>
                      <a:r>
                        <a:rPr lang="ru-RU" sz="1400" dirty="0"/>
                        <a:t>75000 холодильник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  <a:tr h="188738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Ремонт</a:t>
                      </a:r>
                      <a:endParaRPr lang="ru-RU" sz="1400" b="1" dirty="0" smtClean="0"/>
                    </a:p>
                    <a:p>
                      <a:pPr algn="ctr"/>
                      <a:r>
                        <a:rPr lang="ru-RU" sz="1400" b="1" smtClean="0"/>
                        <a:t>(Внебюджетные средства)</a:t>
                      </a:r>
                      <a:endParaRPr lang="ru-RU" sz="1400" b="1" dirty="0" smtClean="0"/>
                    </a:p>
                    <a:p>
                      <a:pPr algn="ctr"/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110022,00 руб.</a:t>
                      </a:r>
                      <a:endParaRPr lang="ru-RU" sz="1400" dirty="0" smtClean="0"/>
                    </a:p>
                    <a:p>
                      <a:r>
                        <a:rPr lang="ru-RU" sz="1400" dirty="0" smtClean="0"/>
                        <a:t>(ремонт забора, здание №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2);</a:t>
                      </a:r>
                      <a:endParaRPr lang="ru-RU" sz="1400" dirty="0" smtClean="0"/>
                    </a:p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36500,00 руб.</a:t>
                      </a:r>
                      <a:endParaRPr lang="ru-RU" sz="1400" dirty="0" smtClean="0"/>
                    </a:p>
                    <a:p>
                      <a:r>
                        <a:rPr lang="ru-RU" sz="1400" dirty="0" smtClean="0"/>
                        <a:t>(</a:t>
                      </a:r>
                      <a:r>
                        <a:rPr lang="ru-RU" sz="1400" dirty="0" err="1" smtClean="0"/>
                        <a:t>асфальт,здание</a:t>
                      </a:r>
                      <a:r>
                        <a:rPr lang="ru-RU" sz="1400" dirty="0" smtClean="0"/>
                        <a:t> № 1);</a:t>
                      </a:r>
                      <a:endParaRPr lang="ru-RU" sz="1400" dirty="0" smtClean="0"/>
                    </a:p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56419,36 руб.</a:t>
                      </a:r>
                      <a:endParaRPr lang="ru-RU" sz="1400" dirty="0" smtClean="0"/>
                    </a:p>
                    <a:p>
                      <a:r>
                        <a:rPr lang="ru-RU" sz="1400" dirty="0" smtClean="0"/>
                        <a:t>(ремонт веранд, здание № 1)</a:t>
                      </a:r>
                      <a:endParaRPr lang="ru-RU" sz="1400" dirty="0" smtClean="0"/>
                    </a:p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116561,97 руб.</a:t>
                      </a:r>
                      <a:endParaRPr lang="ru-RU" sz="1400" dirty="0" smtClean="0"/>
                    </a:p>
                    <a:p>
                      <a:r>
                        <a:rPr lang="ru-RU" sz="1400" dirty="0" smtClean="0"/>
                        <a:t>(замена </a:t>
                      </a:r>
                      <a:r>
                        <a:rPr lang="ru-RU" sz="1400" dirty="0" err="1" smtClean="0"/>
                        <a:t>дверей,здание</a:t>
                      </a:r>
                      <a:r>
                        <a:rPr lang="ru-RU" sz="1400" baseline="0" dirty="0" smtClean="0"/>
                        <a:t> № 1);</a:t>
                      </a:r>
                      <a:endParaRPr lang="ru-RU" sz="1400" baseline="0" dirty="0" smtClean="0"/>
                    </a:p>
                    <a:p>
                      <a:r>
                        <a:rPr lang="ru-RU" sz="1400" baseline="0" dirty="0" smtClean="0"/>
                        <a:t>65509,08 руб.</a:t>
                      </a:r>
                      <a:endParaRPr lang="ru-RU" sz="1400" baseline="0" dirty="0" smtClean="0"/>
                    </a:p>
                    <a:p>
                      <a:r>
                        <a:rPr lang="ru-RU" sz="1400" baseline="0" dirty="0" smtClean="0"/>
                        <a:t>(замена уличных светильников, здание № 1)</a:t>
                      </a:r>
                      <a:endParaRPr lang="ru-RU" sz="1400" baseline="0" dirty="0" smtClean="0"/>
                    </a:p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27999,83</a:t>
                      </a:r>
                      <a:endParaRPr lang="ru-RU" sz="1400" dirty="0" smtClean="0"/>
                    </a:p>
                    <a:p>
                      <a:pPr algn="ctr"/>
                      <a:r>
                        <a:rPr lang="ru-RU" sz="1400" dirty="0"/>
                        <a:t>замена окла в кабинете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705" y="265430"/>
            <a:ext cx="4314190" cy="632650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148580" y="2060575"/>
            <a:ext cx="3678555" cy="280924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ru-RU" altLang="en-US" sz="32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График встреч </a:t>
            </a:r>
            <a:br>
              <a:rPr lang="ru-RU" altLang="en-US" sz="32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ru-RU" altLang="en-US" sz="32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 руководителями </a:t>
            </a:r>
            <a:br>
              <a:rPr lang="ru-RU" altLang="en-US" sz="32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ru-RU" altLang="en-US" sz="32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дополнителных </a:t>
            </a:r>
            <a:br>
              <a:rPr lang="ru-RU" altLang="en-US" sz="32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ru-RU" altLang="en-US" sz="32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образовательных </a:t>
            </a:r>
            <a:br>
              <a:rPr lang="ru-RU" altLang="en-US" sz="32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ru-RU" altLang="en-US" sz="32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услуг</a:t>
            </a:r>
            <a:endParaRPr lang="ru-RU" altLang="en-US" sz="3200" b="1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070" y="188595"/>
            <a:ext cx="8834120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Результаты </a:t>
            </a:r>
            <a:r>
              <a:rPr lang="ru-RU" sz="27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опроса родителей о выявлении потребности </a:t>
            </a:r>
            <a:br>
              <a:rPr lang="ru-RU" sz="27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ru-RU" sz="27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в </a:t>
            </a:r>
            <a:r>
              <a:rPr lang="ru-RU" sz="27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изменении графика работы от 29.03.2024</a:t>
            </a:r>
            <a:br>
              <a:rPr lang="ru-RU" sz="27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МАДОУ «Детский сад № </a:t>
            </a:r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393»</a:t>
            </a:r>
            <a:br>
              <a:rPr lang="ru-RU" sz="2200" dirty="0"/>
            </a:br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167005" y="1509395"/>
          <a:ext cx="8827770" cy="50114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8470"/>
                <a:gridCol w="1222375"/>
                <a:gridCol w="1343025"/>
                <a:gridCol w="1494155"/>
                <a:gridCol w="1572260"/>
                <a:gridCol w="1467485"/>
              </a:tblGrid>
              <a:tr h="1090295">
                <a:tc>
                  <a:txBody>
                    <a:bodyPr/>
                    <a:lstStyle/>
                    <a:p>
                      <a:pPr marL="13970" indent="-139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 группы, возраст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Списочный состав детей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Количество родителей, принявших участие в опросе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Нужен график работы детского сада 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 6.00 до 18.00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Нужен график работы детского сада </a:t>
                      </a:r>
                      <a:endParaRPr lang="ru-RU" sz="1200" b="1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с 6.30 до 18.30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Нужен график работы детского сада 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 7.00 до 19.00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</a:tr>
              <a:tr h="21717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№ 1 (3-4 года)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31 (100%)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 (35%)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15 (49%)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 (16%)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</a:tr>
              <a:tr h="21780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№ 2 (2-3 года)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26 (100%)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16 (62%)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8 (30%)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 (8%)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</a:tr>
              <a:tr h="21780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№ 3 (2-3 года)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24 (100%)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 (46%)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13 (54%)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 (0%)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</a:tr>
              <a:tr h="2190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№ 4 (2-3 года)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24 (100%)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 (46%)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11 (46%)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 (8%)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</a:tr>
              <a:tr h="21780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№ 5 (6-7 лет)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30 (100%)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16 (53%)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10 (33%)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 (13%)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</a:tr>
              <a:tr h="21653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№ 6 (3-4 года)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29 (100%)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 (31%)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13 (45%)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7 (24%)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</a:tr>
              <a:tr h="2184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 7 (6-7 лет)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30 (100%)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 (67%)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4 (13%)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 (20%)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</a:tr>
              <a:tr h="21780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№ 8 (4-5 лет)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33 (100%)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 (12%)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10 (30%)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19 (58%)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</a:tr>
              <a:tr h="21717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№ 9 (5-6 лет)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28 (100%)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23 (82%)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5 (18%)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 (0%)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</a:tr>
              <a:tr h="2184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№ 10 (5-6 лет)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26 (100%)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 (12%)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23 (88%)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 (0%)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</a:tr>
              <a:tr h="21780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№ 11 (6-7 лет)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30 (100%)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16 (53%)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11 (37%)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 (10%)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</a:tr>
              <a:tr h="2184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№ 12 (4-5 лет)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23 (100%)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16 (69%)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5 (21%)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 (10%)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</a:tr>
              <a:tr h="21717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№ 13 (5-6 лет)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23 (100%)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16 (69%)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6 (2%)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 (4%)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</a:tr>
              <a:tr h="21780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№ 14 (6-7 лет)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26 (100%)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19 (73%)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6 (23%)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 (4%)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</a:tr>
              <a:tr h="2184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№ 15 (1,5-2 года)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18 (100%)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 (0%)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13 (72%)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 (28%)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</a:tr>
              <a:tr h="65341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ИТОГО</a:t>
                      </a:r>
                      <a:endParaRPr lang="ru-RU" sz="12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 </a:t>
                      </a:r>
                      <a:endParaRPr lang="ru-RU" sz="1200" b="1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401 (100%)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 </a:t>
                      </a:r>
                      <a:endParaRPr lang="ru-RU" sz="1200" b="1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401 (100%)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 </a:t>
                      </a:r>
                      <a:endParaRPr lang="ru-RU" sz="1200" b="1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191 (48%)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 </a:t>
                      </a:r>
                      <a:endParaRPr lang="ru-RU" sz="1200" b="1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153 (38%)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57 (14%)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37" marR="59137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96752"/>
            <a:ext cx="8784976" cy="5328592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Продолжить взаимодействие педагогов и родителей по вопросу охраны жизни и здоровья детей: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облюдать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антитеррористической защищенности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детях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понимание необходимости знания правил личной безопасности, соблюдения их, соблюдения правил безопасного поведения;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инструктаж со всеми родителями воспитанников об ответственности за жизнь и здоровье детей, по профилактике травматизма в теплый период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года;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FontTx/>
              <a:buChar char="-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ринять к сведению информацию об организации питания в МАДОУ, продолжить работу родительского контроля по организации питания.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Принять к сведению отчет о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самообследовании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МАДОУ за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год.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принять участие в подготовке к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летней оздоровительной работе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конкурсу «Лучший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летний участок и цветник».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 принять участие в подготовке к новому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2024-2025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уч. году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Принять к сведению отчет о расходовании бюджетных и внебюджетных средств.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0190" y="1700530"/>
            <a:ext cx="8672195" cy="3347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Психосоматика основана на принципе</a:t>
            </a:r>
            <a:endParaRPr lang="ru-RU" sz="21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«спрятанные эмоции приводят к появлению физических болезней»: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энергия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которая не вышла наружу, разрушает организм изнутри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5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1.Запрет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эмоции.</a:t>
            </a:r>
            <a:endParaRPr lang="ru-RU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2.Желание привлечь внимание к себе с помощью заболевания.</a:t>
            </a:r>
            <a:endParaRPr lang="ru-RU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3.Черезмерная тревожность родителей за ребёнка, которая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приводит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тревожности самого ребёнка.</a:t>
            </a:r>
            <a:endParaRPr lang="ru-RU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Психологические проблемы: стрессы, депрессии.</a:t>
            </a:r>
            <a:endParaRPr lang="ru-RU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3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овое поле 3"/>
          <p:cNvSpPr txBox="1"/>
          <p:nvPr/>
        </p:nvSpPr>
        <p:spPr>
          <a:xfrm>
            <a:off x="3430508" y="1020604"/>
            <a:ext cx="30988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endParaRPr lang="ru-RU" altLang="en-US" sz="2100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467995" y="116999"/>
            <a:ext cx="7912418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Категории детей, </a:t>
            </a:r>
            <a:endParaRPr lang="ru-RU" sz="21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наиболее подверженные психосоматическим растройствам</a:t>
            </a:r>
            <a:endParaRPr lang="ru-RU" altLang="en-US" sz="2100" b="1"/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252095" y="1196975"/>
            <a:ext cx="869696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малообщительные, живущие в своём мире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тревожные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пессимисты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дети, находящие под постоянном контролем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взрослых;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дети, испытывающие дефицит внимания со стороны взрослых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очень ранимые,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мало эмоциональные;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дети с завышенными требованиями 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себе.</a:t>
            </a:r>
            <a:endParaRPr lang="ru-RU" altLang="en-US" dirty="0"/>
          </a:p>
        </p:txBody>
      </p:sp>
      <p:pic>
        <p:nvPicPr>
          <p:cNvPr id="5" name="Рисунок 4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205" y="3284855"/>
            <a:ext cx="6304280" cy="33070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6695" y="188595"/>
            <a:ext cx="6227445" cy="35274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акторы, провоцирующие психосоматические заболевания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Сильные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потрясения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(развод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рождение брата или сестры, переезд, смерть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расставание с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близким человеком,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детского сада и т. д.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Гиперопека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семье;</a:t>
            </a:r>
            <a:endParaRPr lang="ru-RU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Гипоопека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семье;</a:t>
            </a:r>
            <a:endParaRPr lang="ru-RU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запретов и требований;</a:t>
            </a:r>
            <a:endParaRPr lang="ru-RU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Частые ссоры в семье.</a:t>
            </a:r>
            <a:endParaRPr lang="ru-RU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350" dirty="0" smtClean="0"/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070220.jpg">
            <a:hlinkClick r:id="rId1"/>
          </p:cNvPr>
          <p:cNvPicPr/>
          <p:nvPr/>
        </p:nvPicPr>
        <p:blipFill rotWithShape="1">
          <a:blip r:embed="rId2"/>
          <a:srcRect l="5230" t="9641" r="5840" b="7126"/>
          <a:stretch>
            <a:fillRect/>
          </a:stretch>
        </p:blipFill>
        <p:spPr bwMode="auto">
          <a:xfrm>
            <a:off x="3635375" y="3356610"/>
            <a:ext cx="5086985" cy="3170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29898</Words>
  <Application>WPS Presentation</Application>
  <PresentationFormat>Экран (4:3)</PresentationFormat>
  <Paragraphs>954</Paragraphs>
  <Slides>69</Slides>
  <Notes>1</Notes>
  <HiddenSlides>0</HiddenSlides>
  <MMClips>5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69</vt:i4>
      </vt:variant>
    </vt:vector>
  </HeadingPairs>
  <TitlesOfParts>
    <vt:vector size="86" baseType="lpstr">
      <vt:lpstr>Arial</vt:lpstr>
      <vt:lpstr>SimSun</vt:lpstr>
      <vt:lpstr>Wingdings</vt:lpstr>
      <vt:lpstr>Wingdings 3</vt:lpstr>
      <vt:lpstr>Arial</vt:lpstr>
      <vt:lpstr>Times New Roman</vt:lpstr>
      <vt:lpstr>Times New Roman</vt:lpstr>
      <vt:lpstr>Calibri</vt:lpstr>
      <vt:lpstr>Microsoft YaHei</vt:lpstr>
      <vt:lpstr>Arial Unicode MS</vt:lpstr>
      <vt:lpstr>Trebuchet MS</vt:lpstr>
      <vt:lpstr>Tahoma</vt:lpstr>
      <vt:lpstr>Monotype Corsiva</vt:lpstr>
      <vt:lpstr>Calibri Light</vt:lpstr>
      <vt:lpstr>MS Mincho</vt:lpstr>
      <vt:lpstr>Symbol</vt:lpstr>
      <vt:lpstr>Грань</vt:lpstr>
      <vt:lpstr>Муниципальное автономное дошкольное образовательное учреждение  «Детский сад № 393»</vt:lpstr>
      <vt:lpstr>Повестка дня:</vt:lpstr>
      <vt:lpstr>Сравнительные данные по заболеваемости  (в случаях)</vt:lpstr>
      <vt:lpstr>PowerPoint 演示文稿</vt:lpstr>
      <vt:lpstr>Педагог-психолог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Меры антитеррористической безопасности</vt:lpstr>
      <vt:lpstr>Тренировочные эвакуации детей и сотрудников учреждения</vt:lpstr>
      <vt:lpstr>Профилактика травматизма</vt:lpstr>
      <vt:lpstr>Безопасность детей в весенне-летний период</vt:lpstr>
      <vt:lpstr>PowerPoint 演示文稿</vt:lpstr>
      <vt:lpstr>СИМ  Средства индивидуальной мобильности</vt:lpstr>
      <vt:lpstr>PowerPoint 演示文稿</vt:lpstr>
      <vt:lpstr>Отчет МАДОУ по травматизму за 2023 год:</vt:lpstr>
      <vt:lpstr>Родительский контроль организации питания в МАДОУ</vt:lpstr>
      <vt:lpstr>Родительский контроль по питанию </vt:lpstr>
      <vt:lpstr>PowerPoint 演示文稿</vt:lpstr>
      <vt:lpstr>Отчет о результатах самообследования деятельности учреждения за 2023 год.  </vt:lpstr>
      <vt:lpstr>PowerPoint 演示文稿</vt:lpstr>
      <vt:lpstr>Участие воспитанников в конкурсах</vt:lpstr>
      <vt:lpstr>Участие воспитанников в конкурсах судостроительного кластера</vt:lpstr>
      <vt:lpstr>Участие воспитанников в конкурсах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Сотрудничество  с библиотекой  им. А.М. Горького. </vt:lpstr>
      <vt:lpstr>PowerPoint 演示文稿</vt:lpstr>
      <vt:lpstr>PowerPoint 演示文稿</vt:lpstr>
      <vt:lpstr>PowerPoint 演示文稿</vt:lpstr>
      <vt:lpstr>Инновационная деятельность МАДОУ</vt:lpstr>
      <vt:lpstr>Результаты работы</vt:lpstr>
      <vt:lpstr>PowerPoint 演示文稿</vt:lpstr>
      <vt:lpstr>Экскурсия в МБУ ДО Нижегородское детское речное пароходство</vt:lpstr>
      <vt:lpstr>PowerPoint 演示文稿</vt:lpstr>
      <vt:lpstr>PowerPoint 演示文稿</vt:lpstr>
      <vt:lpstr>PowerPoint 演示文稿</vt:lpstr>
      <vt:lpstr>PowerPoint 演示文稿</vt:lpstr>
      <vt:lpstr>Оценка качества образовательной деятельности, содержания и качества подготовки обучающихся,  востребованности выпускников</vt:lpstr>
      <vt:lpstr>Анализ поступления в школу воспитанников МАДОУ </vt:lpstr>
      <vt:lpstr>Перспективы работы: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Работа МАДОУ летом 2024 года.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О подготовке к новому учебному году.</vt:lpstr>
      <vt:lpstr>Бюджетные средства за 2019, 2020, 2021, 2022, 2023, 2024 годы  </vt:lpstr>
      <vt:lpstr>PowerPoint 演示文稿</vt:lpstr>
      <vt:lpstr>PowerPoint 演示文稿</vt:lpstr>
      <vt:lpstr>Результаты опроса родителей о выявлении потребности  в изменении графика работы от 29.03.2024 МАДОУ «Детский сад № 393»     </vt:lpstr>
      <vt:lpstr>Решение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учреждение  «Детский сад № 393»</dc:title>
  <dc:creator>Татьяна</dc:creator>
  <cp:lastModifiedBy>USER</cp:lastModifiedBy>
  <cp:revision>377</cp:revision>
  <cp:lastPrinted>2024-04-17T13:18:00Z</cp:lastPrinted>
  <dcterms:created xsi:type="dcterms:W3CDTF">2015-12-03T11:47:00Z</dcterms:created>
  <dcterms:modified xsi:type="dcterms:W3CDTF">2024-04-18T10:19:14Z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65B22EB6196746FEA8AA03CD8765B7B6_12</vt:lpwstr>
  </property>
  <property fmtid="{D5CDD505-2E9C-101B-9397-08002B2CF9AE}" pid="3" name="KSOProductBuildVer">
    <vt:lpwstr>1049-12.2.0.13489</vt:lpwstr>
  </property>
</Properties>
</file>