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62"/>
  </p:notesMasterIdLst>
  <p:sldIdLst>
    <p:sldId id="256" r:id="rId2"/>
    <p:sldId id="257" r:id="rId3"/>
    <p:sldId id="483" r:id="rId4"/>
    <p:sldId id="484" r:id="rId5"/>
    <p:sldId id="371" r:id="rId6"/>
    <p:sldId id="420" r:id="rId7"/>
    <p:sldId id="456" r:id="rId8"/>
    <p:sldId id="481" r:id="rId9"/>
    <p:sldId id="398" r:id="rId10"/>
    <p:sldId id="466" r:id="rId11"/>
    <p:sldId id="467" r:id="rId12"/>
    <p:sldId id="485" r:id="rId13"/>
    <p:sldId id="524" r:id="rId14"/>
    <p:sldId id="486" r:id="rId15"/>
    <p:sldId id="487" r:id="rId16"/>
    <p:sldId id="525" r:id="rId17"/>
    <p:sldId id="526" r:id="rId18"/>
    <p:sldId id="527" r:id="rId19"/>
    <p:sldId id="489" r:id="rId20"/>
    <p:sldId id="490" r:id="rId21"/>
    <p:sldId id="530" r:id="rId22"/>
    <p:sldId id="533" r:id="rId23"/>
    <p:sldId id="491" r:id="rId24"/>
    <p:sldId id="492" r:id="rId25"/>
    <p:sldId id="494" r:id="rId26"/>
    <p:sldId id="495" r:id="rId27"/>
    <p:sldId id="496" r:id="rId28"/>
    <p:sldId id="497" r:id="rId29"/>
    <p:sldId id="498" r:id="rId30"/>
    <p:sldId id="499" r:id="rId31"/>
    <p:sldId id="500" r:id="rId32"/>
    <p:sldId id="501" r:id="rId33"/>
    <p:sldId id="502" r:id="rId34"/>
    <p:sldId id="503" r:id="rId35"/>
    <p:sldId id="504" r:id="rId36"/>
    <p:sldId id="506" r:id="rId37"/>
    <p:sldId id="507" r:id="rId38"/>
    <p:sldId id="508" r:id="rId39"/>
    <p:sldId id="438" r:id="rId40"/>
    <p:sldId id="523" r:id="rId41"/>
    <p:sldId id="510" r:id="rId42"/>
    <p:sldId id="511" r:id="rId43"/>
    <p:sldId id="512" r:id="rId44"/>
    <p:sldId id="514" r:id="rId45"/>
    <p:sldId id="515" r:id="rId46"/>
    <p:sldId id="516" r:id="rId47"/>
    <p:sldId id="477" r:id="rId48"/>
    <p:sldId id="343" r:id="rId49"/>
    <p:sldId id="517" r:id="rId50"/>
    <p:sldId id="518" r:id="rId51"/>
    <p:sldId id="519" r:id="rId52"/>
    <p:sldId id="520" r:id="rId53"/>
    <p:sldId id="532" r:id="rId54"/>
    <p:sldId id="479" r:id="rId55"/>
    <p:sldId id="480" r:id="rId56"/>
    <p:sldId id="482" r:id="rId57"/>
    <p:sldId id="478" r:id="rId58"/>
    <p:sldId id="465" r:id="rId59"/>
    <p:sldId id="529" r:id="rId60"/>
    <p:sldId id="299" r:id="rId61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00000"/>
    <a:srgbClr val="003399"/>
    <a:srgbClr val="6600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422" autoAdjust="0"/>
    <p:restoredTop sz="93481" autoAdjust="0"/>
  </p:normalViewPr>
  <p:slideViewPr>
    <p:cSldViewPr>
      <p:cViewPr varScale="1">
        <p:scale>
          <a:sx n="106" d="100"/>
          <a:sy n="106" d="100"/>
        </p:scale>
        <p:origin x="-18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5216601664990478"/>
          <c:y val="6.2966336375834736E-2"/>
          <c:w val="0.63931230308368525"/>
          <c:h val="0.7886544556711447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2021-2022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1 группа</c:v>
                </c:pt>
                <c:pt idx="1">
                  <c:v>2 группа</c:v>
                </c:pt>
                <c:pt idx="2">
                  <c:v>3 группа</c:v>
                </c:pt>
                <c:pt idx="3">
                  <c:v>4 группа</c:v>
                </c:pt>
                <c:pt idx="4">
                  <c:v>5 группа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0.3100000000000005</c:v>
                </c:pt>
                <c:pt idx="1">
                  <c:v>0.66000000000000125</c:v>
                </c:pt>
                <c:pt idx="2">
                  <c:v>2.0000000000000018E-2</c:v>
                </c:pt>
                <c:pt idx="3">
                  <c:v>1.0000000000000009E-2</c:v>
                </c:pt>
                <c:pt idx="4" formatCode="General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2022-2023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1 группа</c:v>
                </c:pt>
                <c:pt idx="1">
                  <c:v>2 группа</c:v>
                </c:pt>
                <c:pt idx="2">
                  <c:v>3 группа</c:v>
                </c:pt>
                <c:pt idx="3">
                  <c:v>4 группа</c:v>
                </c:pt>
                <c:pt idx="4">
                  <c:v>5 группа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0.25</c:v>
                </c:pt>
                <c:pt idx="1">
                  <c:v>0.71000000000000063</c:v>
                </c:pt>
                <c:pt idx="2">
                  <c:v>3.0000000000000009E-2</c:v>
                </c:pt>
                <c:pt idx="3" formatCode="0.00%">
                  <c:v>1.0000000000000009E-2</c:v>
                </c:pt>
                <c:pt idx="4">
                  <c:v>1.0000000000000009E-2</c:v>
                </c:pt>
              </c:numCache>
            </c:numRef>
          </c:val>
        </c:ser>
        <c:dLbls/>
        <c:axId val="79958784"/>
        <c:axId val="79960320"/>
      </c:barChart>
      <c:catAx>
        <c:axId val="7995878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79960320"/>
        <c:crosses val="autoZero"/>
        <c:auto val="1"/>
        <c:lblAlgn val="ctr"/>
        <c:lblOffset val="100"/>
      </c:catAx>
      <c:valAx>
        <c:axId val="79960320"/>
        <c:scaling>
          <c:orientation val="minMax"/>
        </c:scaling>
        <c:axPos val="l"/>
        <c:majorGridlines/>
        <c:numFmt formatCode="0%" sourceLinked="1"/>
        <c:tickLblPos val="nextTo"/>
        <c:crossAx val="7995878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основная</c:v>
                </c:pt>
                <c:pt idx="1">
                  <c:v>ослабленная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0.95000000000000007</c:v>
                </c:pt>
                <c:pt idx="1">
                  <c:v>0.05</c:v>
                </c:pt>
              </c:numCache>
            </c:numRef>
          </c:val>
        </c:ser>
        <c:dLbls/>
      </c:pie3DChart>
    </c:plotArea>
    <c:legend>
      <c:legendPos val="r"/>
      <c:layout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</c:dLbl>
            <c:dLbl>
              <c:idx val="2"/>
              <c:layout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showCatNam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Высшее </c:v>
                </c:pt>
                <c:pt idx="1">
                  <c:v>Среднее специальное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0.48000000000000032</c:v>
                </c:pt>
                <c:pt idx="1">
                  <c:v>0.52</c:v>
                </c:pt>
              </c:numCache>
            </c:numRef>
          </c:val>
        </c:ser>
        <c:dLbls/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Квалификационная категория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2"/>
              <c:layout>
                <c:manualLayout>
                  <c:x val="-0.18850573542474242"/>
                  <c:y val="0.1361134259599227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CatNam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Высшая</c:v>
                </c:pt>
                <c:pt idx="1">
                  <c:v>Первая</c:v>
                </c:pt>
                <c:pt idx="2">
                  <c:v>Не имеют 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0.38000000000000012</c:v>
                </c:pt>
                <c:pt idx="1">
                  <c:v>0.53</c:v>
                </c:pt>
                <c:pt idx="2">
                  <c:v>9.0000000000000024E-2</c:v>
                </c:pt>
              </c:numCache>
            </c:numRef>
          </c:val>
        </c:ser>
        <c:dLbls/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2019-2020</c:v>
                </c:pt>
              </c:strCache>
            </c:strRef>
          </c:tx>
          <c:cat>
            <c:strRef>
              <c:f>Лист1!$A$2:$A$8</c:f>
              <c:strCache>
                <c:ptCount val="6"/>
                <c:pt idx="0">
                  <c:v>Школа №82</c:v>
                </c:pt>
                <c:pt idx="1">
                  <c:v>Школа №117</c:v>
                </c:pt>
                <c:pt idx="2">
                  <c:v>Школа №9</c:v>
                </c:pt>
                <c:pt idx="3">
                  <c:v>Школа №141</c:v>
                </c:pt>
                <c:pt idx="4">
                  <c:v>Школа №183</c:v>
                </c:pt>
                <c:pt idx="5">
                  <c:v>Др школы (77, Правос гимназия)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0.26</c:v>
                </c:pt>
                <c:pt idx="1">
                  <c:v>0.11</c:v>
                </c:pt>
                <c:pt idx="2">
                  <c:v>0.16</c:v>
                </c:pt>
                <c:pt idx="3">
                  <c:v>0.12000000000000001</c:v>
                </c:pt>
                <c:pt idx="4">
                  <c:v>3.0000000000000002E-2</c:v>
                </c:pt>
                <c:pt idx="5">
                  <c:v>9.0000000000000011E-2</c:v>
                </c:pt>
                <c:pt idx="6" formatCode="General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2020-2021</c:v>
                </c:pt>
              </c:strCache>
            </c:strRef>
          </c:tx>
          <c:cat>
            <c:strRef>
              <c:f>Лист1!$A$2:$A$8</c:f>
              <c:strCache>
                <c:ptCount val="6"/>
                <c:pt idx="0">
                  <c:v>Школа №82</c:v>
                </c:pt>
                <c:pt idx="1">
                  <c:v>Школа №117</c:v>
                </c:pt>
                <c:pt idx="2">
                  <c:v>Школа №9</c:v>
                </c:pt>
                <c:pt idx="3">
                  <c:v>Школа №141</c:v>
                </c:pt>
                <c:pt idx="4">
                  <c:v>Школа №183</c:v>
                </c:pt>
                <c:pt idx="5">
                  <c:v>Др школы (77, Правос гимназия)</c:v>
                </c:pt>
              </c:strCache>
            </c:strRef>
          </c:cat>
          <c:val>
            <c:numRef>
              <c:f>Лист1!$C$2:$C$8</c:f>
              <c:numCache>
                <c:formatCode>0%</c:formatCode>
                <c:ptCount val="7"/>
                <c:pt idx="0">
                  <c:v>0.2</c:v>
                </c:pt>
                <c:pt idx="1">
                  <c:v>8.0000000000000016E-2</c:v>
                </c:pt>
                <c:pt idx="2">
                  <c:v>0.13</c:v>
                </c:pt>
                <c:pt idx="3">
                  <c:v>7.0000000000000021E-2</c:v>
                </c:pt>
                <c:pt idx="4">
                  <c:v>6.0000000000000005E-2</c:v>
                </c:pt>
                <c:pt idx="5">
                  <c:v>0.23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2021-2022</c:v>
                </c:pt>
              </c:strCache>
            </c:strRef>
          </c:tx>
          <c:cat>
            <c:strRef>
              <c:f>Лист1!$A$2:$A$8</c:f>
              <c:strCache>
                <c:ptCount val="6"/>
                <c:pt idx="0">
                  <c:v>Школа №82</c:v>
                </c:pt>
                <c:pt idx="1">
                  <c:v>Школа №117</c:v>
                </c:pt>
                <c:pt idx="2">
                  <c:v>Школа №9</c:v>
                </c:pt>
                <c:pt idx="3">
                  <c:v>Школа №141</c:v>
                </c:pt>
                <c:pt idx="4">
                  <c:v>Школа №183</c:v>
                </c:pt>
                <c:pt idx="5">
                  <c:v>Др школы (77, Правос гимназия)</c:v>
                </c:pt>
              </c:strCache>
            </c:strRef>
          </c:cat>
          <c:val>
            <c:numRef>
              <c:f>Лист1!$D$2:$D$8</c:f>
              <c:numCache>
                <c:formatCode>0%</c:formatCode>
                <c:ptCount val="7"/>
                <c:pt idx="0">
                  <c:v>0.37000000000000005</c:v>
                </c:pt>
                <c:pt idx="1">
                  <c:v>0.11</c:v>
                </c:pt>
                <c:pt idx="2">
                  <c:v>0.31000000000000005</c:v>
                </c:pt>
                <c:pt idx="3">
                  <c:v>0.13</c:v>
                </c:pt>
                <c:pt idx="4">
                  <c:v>0.16</c:v>
                </c:pt>
                <c:pt idx="5">
                  <c:v>7.0000000000000021E-2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Лист1!$A$2:$A$8</c:f>
              <c:strCache>
                <c:ptCount val="6"/>
                <c:pt idx="0">
                  <c:v>Школа №82</c:v>
                </c:pt>
                <c:pt idx="1">
                  <c:v>Школа №117</c:v>
                </c:pt>
                <c:pt idx="2">
                  <c:v>Школа №9</c:v>
                </c:pt>
                <c:pt idx="3">
                  <c:v>Школа №141</c:v>
                </c:pt>
                <c:pt idx="4">
                  <c:v>Школа №183</c:v>
                </c:pt>
                <c:pt idx="5">
                  <c:v>Др школы (77, Правос гимназия)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</c:numCache>
            </c:numRef>
          </c:val>
        </c:ser>
        <c:dLbls/>
        <c:axId val="132297472"/>
        <c:axId val="132299008"/>
      </c:barChart>
      <c:catAx>
        <c:axId val="132297472"/>
        <c:scaling>
          <c:orientation val="minMax"/>
        </c:scaling>
        <c:axPos val="b"/>
        <c:numFmt formatCode="General" sourceLinked="0"/>
        <c:tickLblPos val="nextTo"/>
        <c:crossAx val="132299008"/>
        <c:crosses val="autoZero"/>
        <c:auto val="1"/>
        <c:lblAlgn val="ctr"/>
        <c:lblOffset val="100"/>
      </c:catAx>
      <c:valAx>
        <c:axId val="132299008"/>
        <c:scaling>
          <c:orientation val="minMax"/>
        </c:scaling>
        <c:axPos val="l"/>
        <c:majorGridlines/>
        <c:numFmt formatCode="0%" sourceLinked="1"/>
        <c:tickLblPos val="nextTo"/>
        <c:crossAx val="132297472"/>
        <c:crosses val="autoZero"/>
        <c:crossBetween val="between"/>
      </c:valAx>
    </c:plotArea>
    <c:legend>
      <c:legendPos val="r"/>
      <c:legendEntry>
        <c:idx val="3"/>
        <c:delete val="1"/>
      </c:legendEntry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878434.9</c:v>
                </c:pt>
                <c:pt idx="1">
                  <c:v>190000</c:v>
                </c:pt>
                <c:pt idx="2">
                  <c:v>0</c:v>
                </c:pt>
                <c:pt idx="3">
                  <c:v>92965</c:v>
                </c:pt>
                <c:pt idx="4">
                  <c:v>396658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338670</c:v>
                </c:pt>
                <c:pt idx="2">
                  <c:v>85500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110022</c:v>
                </c:pt>
                <c:pt idx="1">
                  <c:v>36500</c:v>
                </c:pt>
                <c:pt idx="2">
                  <c:v>56419.360000000001</c:v>
                </c:pt>
                <c:pt idx="3">
                  <c:v>182071.05</c:v>
                </c:pt>
                <c:pt idx="4">
                  <c:v>0</c:v>
                </c:pt>
              </c:numCache>
            </c:numRef>
          </c:val>
        </c:ser>
        <c:dLbls/>
        <c:shape val="pyramid"/>
        <c:axId val="132902272"/>
        <c:axId val="106366080"/>
        <c:axId val="0"/>
      </c:bar3DChart>
      <c:catAx>
        <c:axId val="132902272"/>
        <c:scaling>
          <c:orientation val="minMax"/>
        </c:scaling>
        <c:axPos val="b"/>
        <c:numFmt formatCode="General" sourceLinked="1"/>
        <c:tickLblPos val="nextTo"/>
        <c:crossAx val="106366080"/>
        <c:crosses val="autoZero"/>
        <c:auto val="1"/>
        <c:lblAlgn val="ctr"/>
        <c:lblOffset val="100"/>
      </c:catAx>
      <c:valAx>
        <c:axId val="106366080"/>
        <c:scaling>
          <c:orientation val="minMax"/>
        </c:scaling>
        <c:axPos val="l"/>
        <c:majorGridlines/>
        <c:numFmt formatCode="General" sourceLinked="1"/>
        <c:tickLblPos val="nextTo"/>
        <c:crossAx val="132902272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A470F-1390-412A-ACE4-8736B0FA2E14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98C8DA-CF68-4050-8113-9E4BCF5985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973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8C8DA-CF68-4050-8113-9E4BCF59859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531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0539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6229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741960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837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713032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1295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2414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7381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2683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1815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026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3229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1779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544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350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8296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CA498-4201-4BF7-B513-F72BF1B4C3B1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F842E2C-30C5-4BCB-86BD-871594F15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73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48680"/>
            <a:ext cx="7989512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0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  <a:br>
              <a:rPr lang="ru-RU" sz="3600" b="0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b="0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«Детский сад № 393»</a:t>
            </a:r>
            <a:endParaRPr lang="ru-RU" sz="3600" b="0" dirty="0">
              <a:solidFill>
                <a:srgbClr val="8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308152"/>
            <a:ext cx="8712968" cy="321719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Заседание родительского совета № 2 </a:t>
            </a:r>
          </a:p>
          <a:p>
            <a:pPr algn="ctr"/>
            <a:endParaRPr lang="ru-RU" sz="2400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(апрель 2022-2023 уч. года)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29484"/>
            <a:ext cx="2463717" cy="18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5121616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94195"/>
            <a:ext cx="4021525" cy="3016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56" y="3573015"/>
            <a:ext cx="3966120" cy="29745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027" y="3573014"/>
            <a:ext cx="3912437" cy="29343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7" y="194195"/>
            <a:ext cx="3929031" cy="294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151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9055" y="1628800"/>
            <a:ext cx="2911077" cy="39604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906" y="1612167"/>
            <a:ext cx="2982788" cy="3977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59357" y="0"/>
            <a:ext cx="2916324" cy="38884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909272" y="3691198"/>
            <a:ext cx="3432662" cy="290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371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00076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результатах </a:t>
            </a:r>
            <a:r>
              <a:rPr lang="ru-RU" sz="31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самообследования</a:t>
            </a:r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учреждения за </a:t>
            </a:r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3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год. </a:t>
            </a:r>
            <a:r>
              <a:rPr lang="ru-RU" sz="5400" dirty="0"/>
              <a:t/>
            </a:r>
            <a:br>
              <a:rPr lang="ru-RU" sz="5400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428736"/>
            <a:ext cx="4786346" cy="52515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часть-  Аналитическая: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Общая характеристика Учреждения.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 управления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МАДОУ.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качества образовательной деятельности</a:t>
            </a:r>
            <a:r>
              <a:rPr 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содержания и качества подготовки обучающихся, востребованности выпускников.</a:t>
            </a:r>
            <a:endParaRPr lang="ru-RU" sz="140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организации образовательного процесса.</a:t>
            </a:r>
            <a:endParaRPr lang="ru-RU" sz="140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востребованности выпускников.</a:t>
            </a:r>
            <a:endParaRPr lang="ru-RU" sz="140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качества кадрового состава.</a:t>
            </a:r>
            <a:endParaRPr lang="ru-RU" sz="140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учебно –методического и информационного обеспечения.</a:t>
            </a:r>
            <a:endParaRPr lang="ru-RU" sz="140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качества материально-технической базы.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функционирования внутренней системы оценки качества образования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часть – Анализ показателей деятельности дошкольной образовательной организации, подлежащей самообследованию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(утв.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 Министерства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и науки РФ от 10 декабря 2013 г. № 1324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НЕ\21-04-2023_13-06-51\20230421_121318.jpg"/>
          <p:cNvPicPr>
            <a:picLocks noChangeAspect="1" noChangeArrowheads="1"/>
          </p:cNvPicPr>
          <p:nvPr/>
        </p:nvPicPr>
        <p:blipFill>
          <a:blip r:embed="rId3" cstate="print"/>
          <a:srcRect l="2618" t="5148" b="4595"/>
          <a:stretch>
            <a:fillRect/>
          </a:stretch>
        </p:blipFill>
        <p:spPr bwMode="auto">
          <a:xfrm rot="5400000">
            <a:off x="5262580" y="738156"/>
            <a:ext cx="3905252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13342" t="9811" r="15210" b="5852"/>
          <a:stretch>
            <a:fillRect/>
          </a:stretch>
        </p:blipFill>
        <p:spPr bwMode="auto">
          <a:xfrm>
            <a:off x="5071163" y="4153767"/>
            <a:ext cx="4072837" cy="270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4275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57229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размещение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QR-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кодов 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3000372"/>
            <a:ext cx="557216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solidFill>
                <a:srgbClr val="0070C0"/>
              </a:solidFill>
            </a:endParaRPr>
          </a:p>
          <a:p>
            <a:pPr algn="ctr"/>
            <a:r>
              <a:rPr lang="en-US" sz="2000" dirty="0" smtClean="0">
                <a:solidFill>
                  <a:srgbClr val="0070C0"/>
                </a:solidFill>
              </a:rPr>
              <a:t>QR-</a:t>
            </a:r>
            <a:r>
              <a:rPr lang="ru-RU" sz="2000" dirty="0" smtClean="0">
                <a:solidFill>
                  <a:srgbClr val="0070C0"/>
                </a:solidFill>
              </a:rPr>
              <a:t>код на сайт МАДОУ «Детский сад №393» 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5123" name="Picture 3" descr="C:\Users\USER\Downloads\q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0"/>
            <a:ext cx="2714612" cy="384061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28728" y="1500174"/>
            <a:ext cx="51435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solidFill>
                <a:srgbClr val="0070C0"/>
              </a:solidFill>
            </a:endParaRPr>
          </a:p>
          <a:p>
            <a:pPr algn="ctr"/>
            <a:r>
              <a:rPr lang="en-US" sz="2000" dirty="0" smtClean="0">
                <a:solidFill>
                  <a:srgbClr val="0070C0"/>
                </a:solidFill>
              </a:rPr>
              <a:t>QR-</a:t>
            </a:r>
            <a:r>
              <a:rPr lang="ru-RU" sz="2000" dirty="0" smtClean="0">
                <a:solidFill>
                  <a:srgbClr val="0070C0"/>
                </a:solidFill>
              </a:rPr>
              <a:t>код в социальной сети 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«</a:t>
            </a:r>
            <a:r>
              <a:rPr lang="ru-RU" sz="2000" dirty="0" err="1" smtClean="0">
                <a:solidFill>
                  <a:srgbClr val="0070C0"/>
                </a:solidFill>
              </a:rPr>
              <a:t>ВКонтакте</a:t>
            </a:r>
            <a:r>
              <a:rPr lang="ru-RU" sz="2000" dirty="0" smtClean="0">
                <a:solidFill>
                  <a:srgbClr val="0070C0"/>
                </a:solidFill>
              </a:rPr>
              <a:t>» МАДОУ «Детский сад №393»</a:t>
            </a:r>
          </a:p>
          <a:p>
            <a:r>
              <a:rPr lang="ru-RU" sz="2000" dirty="0" smtClean="0"/>
              <a:t> 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9" name="Picture 2" descr="C:\Users\USER\Downloads\20230424_121358.jpg"/>
          <p:cNvPicPr>
            <a:picLocks noChangeAspect="1" noChangeArrowheads="1"/>
          </p:cNvPicPr>
          <p:nvPr/>
        </p:nvPicPr>
        <p:blipFill>
          <a:blip r:embed="rId3" cstate="print"/>
          <a:srcRect b="34375"/>
          <a:stretch>
            <a:fillRect/>
          </a:stretch>
        </p:blipFill>
        <p:spPr bwMode="auto">
          <a:xfrm>
            <a:off x="214282" y="3693530"/>
            <a:ext cx="6429388" cy="3164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3106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57148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воспитанников в конкурсах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500042"/>
          <a:ext cx="8643998" cy="6075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596"/>
                <a:gridCol w="3887339"/>
                <a:gridCol w="3482063"/>
              </a:tblGrid>
              <a:tr h="48550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4632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Всероссийский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Конкурс детского рисунка «</a:t>
                      </a:r>
                      <a:r>
                        <a:rPr lang="ru-RU" sz="1200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Эколята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- друзья и защитники природы!»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Участники старших и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подгот-х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групп  5, 8,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10, 6, 13, 15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7840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Региональный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Конкурс на лучшую новогоднюю ёлочную</a:t>
                      </a:r>
                    </a:p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игрушку «Горьковская игрушка»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Участники воспитанники МАДОУ</a:t>
                      </a:r>
                    </a:p>
                  </a:txBody>
                  <a:tcPr/>
                </a:tc>
              </a:tr>
              <a:tr h="6423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Региональный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Информационно- пропагандистское мероприятие по ПДД «Весна </a:t>
                      </a:r>
                      <a:r>
                        <a:rPr lang="ru-RU" sz="1200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идет-весне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дорогу», «Пристегни самое дорогое»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Участники воспитанники МАДОУ всех групп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86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Областной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Конкурс детского рисунка «Мамочка – мой ангел!»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Участники воспитанники МАДОУ</a:t>
                      </a:r>
                    </a:p>
                  </a:txBody>
                  <a:tcPr/>
                </a:tc>
              </a:tr>
              <a:tr h="5413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Областной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Конкурс детского - прикладного искусства</a:t>
                      </a:r>
                    </a:p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«Пасха Красная»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Павлова Варя 6 гр. – поощрение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педагог -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Носова Н.В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., участники – воспитанники групп 4; 6; 9; 10; 11; 13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416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Районный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Городской фестиваль технического творчества</a:t>
                      </a:r>
                    </a:p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«Судостроение на защите окружающей среды»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место, педагог - Маслова А.В. и воспитанники 7 и 10 гр.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Районный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Смотр-конкурс зимних участков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место – коллектив МАДОУ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86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Районный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Фестиваль детского творчества «Сормовские</a:t>
                      </a:r>
                    </a:p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соловушки-2023»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Участники 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групп  № 10, № 15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025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Районный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Конкурс скворечников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Участники воспитанники МАДОУ</a:t>
                      </a:r>
                    </a:p>
                  </a:txBody>
                  <a:tcPr/>
                </a:tc>
              </a:tr>
              <a:tr h="42862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Районный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Конкурс на лучшую елочную игрушку в</a:t>
                      </a:r>
                    </a:p>
                    <a:p>
                      <a:pPr algn="ctr"/>
                      <a:r>
                        <a:rPr lang="ru-RU" sz="1200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Сормовском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парке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Участие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718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Районный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«Веселые старты»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Участники,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группа  №8, педагог- Филькина Н.Н.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862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Районный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Районный конкурс по ПДД «Юные знатоки</a:t>
                      </a:r>
                    </a:p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дорожного движения»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Участие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4061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5714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воспитанников в конкурсах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51992273"/>
              </p:ext>
            </p:extLst>
          </p:nvPr>
        </p:nvGraphicFramePr>
        <p:xfrm>
          <a:off x="683568" y="1052736"/>
          <a:ext cx="8072494" cy="4975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322"/>
                <a:gridCol w="3643338"/>
                <a:gridCol w="3071834"/>
              </a:tblGrid>
              <a:tr h="35500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86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Региональный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Региональном конкурсе творческих работ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среди воспитанников, учащихся и педагогических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работников образовательных организаций</a:t>
                      </a:r>
                    </a:p>
                    <a:p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«В КРУГУ СЕМЬИ»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2 места, воспитанники групп   № 8, № 10, № 7, № 11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Филькина Н.Н., Андрианова Е.В., Маслова А.В., Лаврентьева Н.А.,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Ситникова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Л.В., Домачук О.В.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333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Всероссийская 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Олимпиада по правилам дорожного движения «Дорога, транспорт, пешеход»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Победители,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диплом 1 степени, воспитанники группы № 10,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Ситникова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Л.В., Андрианова Е.В.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333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Творческий конкурс поделок из природного материала «Мастерская осени»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победителя  лауреата 1 степени, воспитанники группы № 10,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Ситникова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Л.В., Андрианова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Е.В.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0646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Акция по сбору макулатуры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Воспитанники и педагоги МАДОУ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место – группа № 10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место – группа № 6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 место – группа № 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5808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Акция «Подари тепло солдату»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Воспитанники,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родители и педагоги МАДОУ</a:t>
                      </a:r>
                    </a:p>
                  </a:txBody>
                  <a:tcPr/>
                </a:tc>
              </a:tr>
              <a:tr h="410646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Акция «»Помоги другу»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(сбор помощи приюту для животных)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Воспитанники,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родители и педагоги МАДОУ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7858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-5334585480735475135_121.jpg"/>
          <p:cNvPicPr>
            <a:picLocks noChangeAspect="1" noChangeArrowheads="1"/>
          </p:cNvPicPr>
          <p:nvPr/>
        </p:nvPicPr>
        <p:blipFill>
          <a:blip r:embed="rId2"/>
          <a:srcRect t="16537"/>
          <a:stretch>
            <a:fillRect/>
          </a:stretch>
        </p:blipFill>
        <p:spPr bwMode="auto">
          <a:xfrm>
            <a:off x="214282" y="142852"/>
            <a:ext cx="2824536" cy="3143272"/>
          </a:xfrm>
          <a:prstGeom prst="rect">
            <a:avLst/>
          </a:prstGeom>
          <a:noFill/>
        </p:spPr>
      </p:pic>
      <p:pic>
        <p:nvPicPr>
          <p:cNvPr id="1027" name="Picture 3" descr="C:\Users\USER\Downloads\IMG-20e31bad15b21a320836f161d31e3762-V.jpg"/>
          <p:cNvPicPr>
            <a:picLocks noChangeAspect="1" noChangeArrowheads="1"/>
          </p:cNvPicPr>
          <p:nvPr/>
        </p:nvPicPr>
        <p:blipFill>
          <a:blip r:embed="rId3"/>
          <a:srcRect l="2612"/>
          <a:stretch>
            <a:fillRect/>
          </a:stretch>
        </p:blipFill>
        <p:spPr bwMode="auto">
          <a:xfrm>
            <a:off x="0" y="3571876"/>
            <a:ext cx="5326132" cy="3076299"/>
          </a:xfrm>
          <a:prstGeom prst="rect">
            <a:avLst/>
          </a:prstGeom>
          <a:noFill/>
        </p:spPr>
      </p:pic>
      <p:pic>
        <p:nvPicPr>
          <p:cNvPr id="1028" name="Picture 4" descr="IMG_6527"/>
          <p:cNvPicPr>
            <a:picLocks noChangeAspect="1" noChangeArrowheads="1"/>
          </p:cNvPicPr>
          <p:nvPr/>
        </p:nvPicPr>
        <p:blipFill>
          <a:blip r:embed="rId4" cstate="print"/>
          <a:srcRect l="5920" t="14604" r="4433"/>
          <a:stretch>
            <a:fillRect/>
          </a:stretch>
        </p:blipFill>
        <p:spPr bwMode="auto">
          <a:xfrm>
            <a:off x="4000496" y="214290"/>
            <a:ext cx="494964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USER\Downloads\IMG_44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61003" y="3714752"/>
            <a:ext cx="3682997" cy="276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3417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IMG_44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825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графии\Фото\акция помощь\20220315_120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0"/>
            <a:ext cx="4857784" cy="3643338"/>
          </a:xfrm>
          <a:prstGeom prst="rect">
            <a:avLst/>
          </a:prstGeom>
          <a:noFill/>
        </p:spPr>
      </p:pic>
      <p:pic>
        <p:nvPicPr>
          <p:cNvPr id="1027" name="Picture 3" descr="D:\Фотографии\Фото\акция помощь\20220315_122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696892"/>
            <a:ext cx="4214810" cy="316110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7158" y="47148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«Помоги другу»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(сбор помощи приюту для животных)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261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D:\Документы_393\Методист\разное -для оформления\ФРазное\Конкурсы\2022-23\Образец диплома «ЗИМНЯЯ МЕЧТА» НН-Конкурс.РФ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2286000" cy="3184525"/>
          </a:xfrm>
          <a:prstGeom prst="rect">
            <a:avLst/>
          </a:prstGeom>
          <a:noFill/>
        </p:spPr>
      </p:pic>
      <p:pic>
        <p:nvPicPr>
          <p:cNvPr id="33796" name="Picture 4" descr="D:\Документы_393\Методист\разное -для оформления\ФРазное\Конкурсы\2022-23\осень жамкова\20221101_2212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286124"/>
            <a:ext cx="2428892" cy="3393702"/>
          </a:xfrm>
          <a:prstGeom prst="rect">
            <a:avLst/>
          </a:prstGeom>
          <a:noFill/>
        </p:spPr>
      </p:pic>
      <p:pic>
        <p:nvPicPr>
          <p:cNvPr id="33797" name="Picture 5" descr="D:\Документы_393\Методист\разное -для оформления\ФРазное\Конкурсы\2022-23\олимпиада Дорога\Алиев Тимур Ренатови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0"/>
            <a:ext cx="2272952" cy="3214686"/>
          </a:xfrm>
          <a:prstGeom prst="rect">
            <a:avLst/>
          </a:prstGeom>
          <a:noFill/>
        </p:spPr>
      </p:pic>
      <p:pic>
        <p:nvPicPr>
          <p:cNvPr id="33798" name="Picture 6" descr="D:\Документы_393\Методист\разное -для оформления\ФРазное\Конкурсы\2022-23\олимпиада Дорога\Кожевникова Лариса Валерьев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0"/>
            <a:ext cx="2272948" cy="3214686"/>
          </a:xfrm>
          <a:prstGeom prst="rect">
            <a:avLst/>
          </a:prstGeom>
          <a:noFill/>
        </p:spPr>
      </p:pic>
      <p:pic>
        <p:nvPicPr>
          <p:cNvPr id="6" name="Picture 2" descr="C:\Users\USER\Desktop\НЕ\21-04-2023_13-06-51\20230421_121900.jpg"/>
          <p:cNvPicPr>
            <a:picLocks noChangeAspect="1" noChangeArrowheads="1"/>
          </p:cNvPicPr>
          <p:nvPr/>
        </p:nvPicPr>
        <p:blipFill>
          <a:blip r:embed="rId6" cstate="print"/>
          <a:srcRect l="7812" t="12500"/>
          <a:stretch>
            <a:fillRect/>
          </a:stretch>
        </p:blipFill>
        <p:spPr bwMode="auto">
          <a:xfrm>
            <a:off x="4071934" y="3571876"/>
            <a:ext cx="3905244" cy="2928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9096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Повестка дня: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5976664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Охрана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 и здоровья детей в МАДОУ: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мерах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профилактики инфекций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МАДОУ;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итогах мониторинга создания условий по профилактике травматизма; 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обеспечении безопасности дошкольников в весенне-летний период;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организации питания в МАДОУ.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Отчет по результатам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самообследования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учреждения за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год. Результаты методической работы и участия воспитанников в различных конкурсах.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 проведении педсовета № 3 «Создание условий для стимулирования  познавательной активности дошкольников  в математическом развитии посредством использования игровых технологий и повышение профессиональной компетентности педагогов по данному направлению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». </a:t>
            </a:r>
            <a:endParaRPr lang="ru-RU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Работа МАДОУ «Детский сад № 393» летом. О подготовке к летней оздоровительной работе. Участие родителей в конкурсе «Лучший летний участок и цветник».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О подготовке к новому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учебному году.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Отчет о расходовании бюджетных и внебюджетных средств.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Разное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(проведение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выпускных праздников,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руководителями кружков, итоговые родительские собрания в группах, пожелания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работу МАДОУ и др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4346" y="214290"/>
            <a:ext cx="6347713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Сотрудничество </a:t>
            </a:r>
            <a:br>
              <a:rPr lang="ru-RU" dirty="0" smtClean="0"/>
            </a:br>
            <a:r>
              <a:rPr lang="ru-RU" dirty="0" smtClean="0"/>
              <a:t>с библиотекой </a:t>
            </a:r>
            <a:br>
              <a:rPr lang="ru-RU" dirty="0" smtClean="0"/>
            </a:br>
            <a:r>
              <a:rPr lang="ru-RU" b="1" dirty="0" smtClean="0"/>
              <a:t>им. А.М. Горького.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218" name="Picture 2" descr="C:\Users\USER\Desktop\24-04-2023_08-53-01\IMG-bcb521162806d79a0312ae3a7ff32313-V.jpg"/>
          <p:cNvPicPr>
            <a:picLocks noChangeAspect="1" noChangeArrowheads="1"/>
          </p:cNvPicPr>
          <p:nvPr/>
        </p:nvPicPr>
        <p:blipFill>
          <a:blip r:embed="rId2"/>
          <a:srcRect t="14583"/>
          <a:stretch>
            <a:fillRect/>
          </a:stretch>
        </p:blipFill>
        <p:spPr bwMode="auto">
          <a:xfrm>
            <a:off x="5929322" y="0"/>
            <a:ext cx="3071802" cy="3498441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2000240"/>
            <a:ext cx="5715008" cy="1152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Проводятся занятия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с библиотекарями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для детей 4-5, 5-6 и 6-7 лет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20" name="Picture 4" descr="D:\Фотографии\Фото\библиотека22\20221116_0934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643314"/>
            <a:ext cx="4024341" cy="3018256"/>
          </a:xfrm>
          <a:prstGeom prst="rect">
            <a:avLst/>
          </a:prstGeom>
          <a:noFill/>
        </p:spPr>
      </p:pic>
      <p:pic>
        <p:nvPicPr>
          <p:cNvPr id="9221" name="Picture 5" descr="D:\Фотографии\Фото\библиотека22\20221116_0937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571876"/>
            <a:ext cx="4000496" cy="3000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7962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26977"/>
            <a:ext cx="5175249" cy="3881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2389" y="26977"/>
            <a:ext cx="2874035" cy="3832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2832" y="3360069"/>
            <a:ext cx="4468821" cy="33516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0514" y="3360069"/>
            <a:ext cx="4468821" cy="335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067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68751" y="35863"/>
            <a:ext cx="5175249" cy="3881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5515"/>
            <a:ext cx="2880320" cy="38404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3583283"/>
            <a:ext cx="4680520" cy="32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2996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18254" y="146621"/>
            <a:ext cx="2191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Кадровый состав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617230"/>
            <a:ext cx="8962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1600" dirty="0" smtClean="0"/>
              <a:t>Образовательный процесс в 2022-2023 </a:t>
            </a:r>
            <a:r>
              <a:rPr lang="ru-RU" sz="1600" dirty="0" err="1" smtClean="0"/>
              <a:t>уч</a:t>
            </a:r>
            <a:r>
              <a:rPr lang="ru-RU" sz="1600" dirty="0" smtClean="0"/>
              <a:t>  году осуществляли 34 педагога. Среди них: воспитатели – 28 чел, педагог- психолог- 1 чел, музыкальные руководители – 2 чел., инструктор по физической культуре- 1 чел., старший воспитатель – 2 чел</a:t>
            </a:r>
            <a:endParaRPr lang="ru-RU" sz="15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5429264"/>
            <a:ext cx="67866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МАДОУ является базой для прохождения практики студентов первого и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второго курса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НПК, в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2022-2023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уч. году было направлено в МАДОУ 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чел. по направлению «Дошкольная педагогика и психология»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 рамках практики педагоги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 делились опытом работы с детьми, оказывали консультативную помощь студентам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3" y="3714752"/>
            <a:ext cx="664373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Таким образом, можно сделать вывод о том, что основная масса педагогов высокого профессионального уровня, который позволяет достигать намеченные цели в воспитании и развитии детей. Эффективными результатами повышения профессиональной компетентности педагогов являются обобщение и диссеминация педагогического опыта (выступления на курсах повышения квалификации, публикации статей, работа со студентами).</a:t>
            </a:r>
            <a:endParaRPr lang="ru-RU" sz="1400" dirty="0"/>
          </a:p>
        </p:txBody>
      </p:sp>
      <p:graphicFrame>
        <p:nvGraphicFramePr>
          <p:cNvPr id="11" name="Диаграмма 10"/>
          <p:cNvGraphicFramePr/>
          <p:nvPr>
            <p:extLst/>
          </p:nvPr>
        </p:nvGraphicFramePr>
        <p:xfrm>
          <a:off x="285720" y="1571612"/>
          <a:ext cx="4000528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/>
          <p:nvPr>
            <p:extLst/>
          </p:nvPr>
        </p:nvGraphicFramePr>
        <p:xfrm>
          <a:off x="4786314" y="1402060"/>
          <a:ext cx="3929090" cy="2110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9698" name="Picture 2" descr="C:\Users\USER\Downloads\IMG-b7151a3a1265300e2a4abedea5306a1f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3643314"/>
            <a:ext cx="2143108" cy="2928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1950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7429552" cy="1320800"/>
          </a:xfrm>
        </p:spPr>
        <p:txBody>
          <a:bodyPr/>
          <a:lstStyle/>
          <a:p>
            <a:pPr algn="ctr"/>
            <a:r>
              <a:rPr lang="ru-RU" dirty="0" smtClean="0"/>
              <a:t>Инновационная деятельность МАДОУ</a:t>
            </a:r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28596" y="1071546"/>
            <a:ext cx="5572164" cy="335758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5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 проекта: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«Разработка, апробация и внедрение инновационной модели организации образовательного процесса в дошкольной образовательной организации –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«Детский сад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Мининского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университета»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 применением технологии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«Творческие мастерские»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4511" t="11906" r="33027" b="6734"/>
          <a:stretch>
            <a:fillRect/>
          </a:stretch>
        </p:blipFill>
        <p:spPr bwMode="auto">
          <a:xfrm>
            <a:off x="5938025" y="1142984"/>
            <a:ext cx="3205975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57158" y="4500570"/>
            <a:ext cx="7383194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defTabSz="457200">
              <a:lnSpc>
                <a:spcPct val="120000"/>
              </a:lnSpc>
              <a:buClr>
                <a:schemeClr val="accent1"/>
              </a:buClr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Группы: </a:t>
            </a:r>
          </a:p>
          <a:p>
            <a:pPr marL="342900" lvl="0" indent="-342900" algn="ctr" defTabSz="457200">
              <a:lnSpc>
                <a:spcPct val="150000"/>
              </a:lnSpc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группа №3.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Воспитатели: Ковалева О.Б.,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Булавинова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Л.В.</a:t>
            </a:r>
          </a:p>
          <a:p>
            <a:pPr marL="342900" lvl="0" indent="-342900" algn="ctr" defTabSz="457200">
              <a:lnSpc>
                <a:spcPct val="150000"/>
              </a:lnSpc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группа №9.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Воспитатели: Соколова Д.В.,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Домачук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О.В.</a:t>
            </a:r>
          </a:p>
          <a:p>
            <a:pPr marL="342900" lvl="0" indent="-342900" algn="ctr" defTabSz="457200">
              <a:lnSpc>
                <a:spcPct val="150000"/>
              </a:lnSpc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группа №8.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Воспитатели: Фадеева Ю.А., Филькина Н.Н.</a:t>
            </a:r>
          </a:p>
          <a:p>
            <a:pPr marL="342900" lvl="0" indent="-342900" algn="ctr" defTabSz="457200">
              <a:lnSpc>
                <a:spcPct val="150000"/>
              </a:lnSpc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группа №11.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Воспитатели: Лаврентьева Н.А., Зеленцова С.П.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888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6347713" cy="1320800"/>
          </a:xfrm>
        </p:spPr>
        <p:txBody>
          <a:bodyPr/>
          <a:lstStyle/>
          <a:p>
            <a:r>
              <a:rPr lang="ru-RU" dirty="0" smtClean="0"/>
              <a:t>Результаты работы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1000108"/>
            <a:ext cx="6715172" cy="18158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4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Был организован круглый стол в НГПУ со всеми участниками инновационной деятельности.</a:t>
            </a:r>
          </a:p>
          <a:p>
            <a:pPr marL="342900" indent="-342900" algn="just">
              <a:buAutoNum type="arabicPeriod"/>
            </a:pPr>
            <a:r>
              <a:rPr lang="ru-RU" sz="14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Проведено совещание с научным руководителем Красильниковой Л.В.</a:t>
            </a:r>
          </a:p>
          <a:p>
            <a:pPr marL="342900" indent="-342900" algn="just">
              <a:buAutoNum type="arabicPeriod"/>
            </a:pPr>
            <a:r>
              <a:rPr lang="ru-RU" sz="14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Проведены мастер-классы с педагогами по использованию современных игровых пособий в работе с детьми</a:t>
            </a:r>
          </a:p>
          <a:p>
            <a:pPr marL="342900" indent="-342900" algn="just">
              <a:buAutoNum type="arabicPeriod"/>
            </a:pPr>
            <a:r>
              <a:rPr lang="ru-RU" sz="14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Внесены изменения в образовательную среду, закуплен игровой материал по математическому развитию.</a:t>
            </a:r>
          </a:p>
          <a:p>
            <a:pPr marL="342900" indent="-342900" algn="just">
              <a:buAutoNum type="arabicPeriod"/>
            </a:pPr>
            <a:r>
              <a:rPr lang="ru-RU" sz="14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Разработаны конспекты занятий по математическому развитию </a:t>
            </a:r>
          </a:p>
        </p:txBody>
      </p:sp>
      <p:pic>
        <p:nvPicPr>
          <p:cNvPr id="8" name="Рисунок 7" descr="C:\Users\1\Desktop\20220422_1204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143248"/>
            <a:ext cx="4429124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\Desktop\Загрузки\IMG-275181d0babc52602678d6b60cca6897-V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143248"/>
            <a:ext cx="4214842" cy="325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5558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1 фото кластер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86058"/>
            <a:ext cx="5429256" cy="4071942"/>
          </a:xfrm>
          <a:prstGeom prst="rect">
            <a:avLst/>
          </a:prstGeom>
          <a:noFill/>
        </p:spPr>
      </p:pic>
      <p:pic>
        <p:nvPicPr>
          <p:cNvPr id="5" name="Picture 2" descr="C:\Users\USER\Downloads\-5334585480735475135_121.jpg"/>
          <p:cNvPicPr>
            <a:picLocks noChangeAspect="1" noChangeArrowheads="1"/>
          </p:cNvPicPr>
          <p:nvPr/>
        </p:nvPicPr>
        <p:blipFill>
          <a:blip r:embed="rId3"/>
          <a:srcRect t="16537"/>
          <a:stretch>
            <a:fillRect/>
          </a:stretch>
        </p:blipFill>
        <p:spPr bwMode="auto">
          <a:xfrm>
            <a:off x="6191098" y="0"/>
            <a:ext cx="2952902" cy="328612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60721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РАБОТА 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в рамках ГРЦ по инженерному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образованию и сопровождению работы образовательно-производственного Кластера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\Desktop\НЕ\21-04-2023_13-06-51\20230421_121900.jpg"/>
          <p:cNvPicPr>
            <a:picLocks noChangeAspect="1" noChangeArrowheads="1"/>
          </p:cNvPicPr>
          <p:nvPr/>
        </p:nvPicPr>
        <p:blipFill>
          <a:blip r:embed="rId4" cstate="print"/>
          <a:srcRect l="7812" t="12500"/>
          <a:stretch>
            <a:fillRect/>
          </a:stretch>
        </p:blipFill>
        <p:spPr bwMode="auto">
          <a:xfrm>
            <a:off x="5429256" y="3714752"/>
            <a:ext cx="3714744" cy="278608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2000240"/>
            <a:ext cx="5500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Принимают участие группы №5,6,7,10,13,14,15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703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AutoShape 4" descr="https://media.istockphoto.com/vectors/winter-frame-with-snowflakes-vector-vector-id15683922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media.istockphoto.com/vectors/winter-frame-with-snowflakes-vector-vector-id15683922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4" name="AutoShape 8" descr="https://media.istockphoto.com/vectors/winter-frame-with-snowflakes-vector-vector-id15683922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5" name="Picture 9" descr="C:\Users\USER\Desktop\istockphoto-156839227-1024x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28728" y="2285992"/>
            <a:ext cx="61436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Конкурс на лучшее новогоднее декоративно - художественное и световое оформление фасадов зданий и прилегающих территорий </a:t>
            </a:r>
            <a:r>
              <a:rPr lang="ru-RU" sz="2400" b="1" dirty="0" err="1" smtClean="0">
                <a:solidFill>
                  <a:srgbClr val="FF0000"/>
                </a:solidFill>
              </a:rPr>
              <a:t>Сормовского</a:t>
            </a:r>
            <a:r>
              <a:rPr lang="ru-RU" sz="2400" b="1" dirty="0" smtClean="0">
                <a:solidFill>
                  <a:srgbClr val="FF0000"/>
                </a:solidFill>
              </a:rPr>
              <a:t> района г.Н.Новгорода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8860" y="5429264"/>
            <a:ext cx="41434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2023 год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96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графии\Фото\зима 2023 фото\IMG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381499" cy="3286124"/>
          </a:xfrm>
          <a:prstGeom prst="rect">
            <a:avLst/>
          </a:prstGeom>
          <a:noFill/>
        </p:spPr>
      </p:pic>
      <p:pic>
        <p:nvPicPr>
          <p:cNvPr id="2051" name="Picture 3" descr="D:\Фотографии\Фото\зима 2023 фото\IMG_38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4150" y="3220612"/>
            <a:ext cx="4849850" cy="3637388"/>
          </a:xfrm>
          <a:prstGeom prst="rect">
            <a:avLst/>
          </a:prstGeom>
          <a:noFill/>
        </p:spPr>
      </p:pic>
      <p:pic>
        <p:nvPicPr>
          <p:cNvPr id="2052" name="Picture 4" descr="D:\Фотографии\Фото\зима 2023 фото\IMG_38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786190"/>
            <a:ext cx="3587745" cy="2690809"/>
          </a:xfrm>
          <a:prstGeom prst="rect">
            <a:avLst/>
          </a:prstGeom>
          <a:noFill/>
        </p:spPr>
      </p:pic>
      <p:pic>
        <p:nvPicPr>
          <p:cNvPr id="2053" name="Picture 5" descr="D:\Фотографии\Фото\зима 2023 фото\IMG_20221229_172211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214290"/>
            <a:ext cx="3585200" cy="25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9864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11162" t="7441" r="10703" b="82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3824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247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Сравнительные данные по заболеваемости </a:t>
            </a:r>
            <a:br>
              <a:rPr lang="ru-RU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случаях)</a:t>
            </a:r>
            <a:endParaRPr lang="ru-RU" sz="28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428596" y="857232"/>
          <a:ext cx="7000924" cy="3561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231"/>
                <a:gridCol w="1750231"/>
                <a:gridCol w="1750231"/>
                <a:gridCol w="1750231"/>
              </a:tblGrid>
              <a:tr h="428628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Месяцы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2020-2021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2021-2022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2022-2023</a:t>
                      </a:r>
                      <a:endParaRPr lang="ru-RU" sz="2000" dirty="0"/>
                    </a:p>
                  </a:txBody>
                  <a:tcPr/>
                </a:tc>
              </a:tr>
              <a:tr h="438622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Сентябрь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34</a:t>
                      </a:r>
                      <a:endParaRPr lang="ru-RU" sz="2000" dirty="0"/>
                    </a:p>
                  </a:txBody>
                  <a:tcPr/>
                </a:tc>
              </a:tr>
              <a:tr h="44909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Октябрь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26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31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54</a:t>
                      </a:r>
                      <a:endParaRPr lang="ru-RU" sz="2000" b="1" dirty="0"/>
                    </a:p>
                  </a:txBody>
                  <a:tcPr/>
                </a:tc>
              </a:tr>
              <a:tr h="44909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Ноябрь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37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45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53</a:t>
                      </a:r>
                      <a:endParaRPr lang="ru-RU" sz="2000" dirty="0"/>
                    </a:p>
                  </a:txBody>
                  <a:tcPr/>
                </a:tc>
              </a:tr>
              <a:tr h="44909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Декабрь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50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56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50</a:t>
                      </a:r>
                      <a:endParaRPr lang="ru-RU" sz="2000" b="1" dirty="0"/>
                    </a:p>
                  </a:txBody>
                  <a:tcPr/>
                </a:tc>
              </a:tr>
              <a:tr h="44909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Январь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24</a:t>
                      </a:r>
                      <a:endParaRPr lang="ru-RU" sz="2000" dirty="0"/>
                    </a:p>
                  </a:txBody>
                  <a:tcPr/>
                </a:tc>
              </a:tr>
              <a:tr h="44909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Февраль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78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64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70</a:t>
                      </a:r>
                      <a:endParaRPr lang="ru-RU" sz="2000" dirty="0"/>
                    </a:p>
                  </a:txBody>
                  <a:tcPr/>
                </a:tc>
              </a:tr>
              <a:tr h="44909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Март</a:t>
                      </a:r>
                      <a:r>
                        <a:rPr lang="ru-RU" sz="2000" baseline="0" dirty="0" smtClean="0"/>
                        <a:t>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68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35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39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2071670" y="4500570"/>
            <a:ext cx="6347713" cy="5715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Анализ заболеваемости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57158" y="4857760"/>
            <a:ext cx="6562028" cy="200024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Случаи по видам заболеваний:</a:t>
            </a:r>
          </a:p>
          <a:p>
            <a:r>
              <a:rPr lang="ru-RU" dirty="0" smtClean="0"/>
              <a:t> </a:t>
            </a:r>
            <a:r>
              <a:rPr lang="ru-RU" sz="2000" dirty="0" smtClean="0"/>
              <a:t>ОРВИ -346</a:t>
            </a:r>
          </a:p>
          <a:p>
            <a:r>
              <a:rPr lang="ru-RU" sz="2000" dirty="0" smtClean="0"/>
              <a:t>Ветряная оспа- 28</a:t>
            </a:r>
          </a:p>
          <a:p>
            <a:r>
              <a:rPr lang="ru-RU" sz="2000" dirty="0" smtClean="0"/>
              <a:t> </a:t>
            </a:r>
            <a:r>
              <a:rPr lang="en-US" sz="2000" dirty="0" smtClean="0"/>
              <a:t>Covid19</a:t>
            </a:r>
            <a:r>
              <a:rPr lang="ru-RU" sz="2000" dirty="0" smtClean="0"/>
              <a:t>- 4</a:t>
            </a:r>
          </a:p>
          <a:p>
            <a:r>
              <a:rPr lang="ru-RU" sz="2000" dirty="0" smtClean="0"/>
              <a:t> Бронхит- 4</a:t>
            </a:r>
          </a:p>
          <a:p>
            <a:r>
              <a:rPr lang="ru-RU" sz="2000" dirty="0" smtClean="0"/>
              <a:t>Отит- 20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86678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4186" t="4961" r="5121" b="1183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83837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 l="4186" t="2480" r="5121" b="57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89327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/>
          <a:srcRect l="5582" t="2480" r="5121" b="5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7833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4186" t="4961" r="3726" b="5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9488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4472" t="3975" r="4973" b="65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019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 l="4186" t="2480" r="5121" b="5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8463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4186" t="2480" r="5121" b="5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6298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4186" t="2480" r="5121" b="5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6870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4186" t="2480" r="5165" b="82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0040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908" y="332656"/>
            <a:ext cx="8229600" cy="56467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Оценка качества образовательной деятельности, содержания и качества подготовки обучающихся, 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востребованности выпускников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5295" y="1879721"/>
            <a:ext cx="83648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50215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По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выявленным в процессе диагностического обследования показателям можно отметить, что с начала года в процессе развивающего обучения прослеживается значительная динамика развития детей.  Анализ результатов начального  и итогового обследования развития воспитанников в образовательных областях по методике Н.В. Верещагиной и диагностическим методикам педагога- психолога показывает положительную динамику в освоении ООП ДО. Выявлены позитивные результаты достижений и продвижений детей по таким образовательным областям, как  «Физическое развитие» 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«Речевое развитие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что подтверждает реализацию выбранных задач Годового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плана.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516" y="4077072"/>
            <a:ext cx="1512168" cy="15388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93181" y="4725144"/>
            <a:ext cx="74922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Результатом осуществления образовательного процесса стала качественная подготовка детей к обучению в школе.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Выпускники МАДОУ успешно поступили в общеобразовательные учреждения: МАОУ «Лицей № 82» -20%, МБОУ «Школа №183» - 25%, «Школа №9» - 13% и в другие школы  и детские сады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Сормовского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 и города Нижнего Новгорода</a:t>
            </a:r>
            <a:r>
              <a:rPr lang="ru-RU" dirty="0" smtClean="0"/>
              <a:t>. 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0587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714348" y="142852"/>
            <a:ext cx="60007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Распределение воспитанников  по группам здоровья.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4572000" y="4071942"/>
            <a:ext cx="363264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Распределение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детей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 физкультурным группам в 2022-2023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уч.году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285720" y="714356"/>
          <a:ext cx="5572164" cy="3317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285720" y="4143380"/>
          <a:ext cx="5072098" cy="2714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38294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Анализ поступления в школу воспитанников МАДОУ </a:t>
            </a:r>
            <a:endParaRPr lang="ru-RU" sz="3600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85720" y="1142984"/>
          <a:ext cx="8358246" cy="542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23035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Перспективы работы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1214422"/>
            <a:ext cx="68413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50215" algn="l"/>
              </a:tabLs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ru-RU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Продолжить </a:t>
            </a:r>
            <a:r>
              <a:rPr lang="ru-RU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работу по укреплению материально-технической базы </a:t>
            </a:r>
            <a:r>
              <a:rPr lang="ru-RU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(замена </a:t>
            </a:r>
            <a:r>
              <a:rPr lang="ru-RU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аварийных окон, </a:t>
            </a:r>
            <a:r>
              <a:rPr lang="ru-RU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асфальтового покрытия, декоративный </a:t>
            </a:r>
            <a:r>
              <a:rPr lang="ru-RU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ремонт в </a:t>
            </a:r>
            <a:r>
              <a:rPr lang="ru-RU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группах, ремонт прогулочных веранд, ремонт цоколя и пр.).</a:t>
            </a:r>
            <a:endParaRPr lang="ru-RU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2. Продолжать работу по оснащению педагогического процесса информационно- коммуникативными технологиями.</a:t>
            </a: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3</a:t>
            </a:r>
            <a:r>
              <a:rPr lang="ru-RU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 Продолжать работу по профилактике безопасного поведения детей.</a:t>
            </a:r>
          </a:p>
          <a:p>
            <a:pPr algn="just">
              <a:buAutoNum type="arabicPeriod" startAt="4"/>
              <a:tabLst>
                <a:tab pos="450215" algn="l"/>
              </a:tabLst>
            </a:pPr>
            <a:r>
              <a:rPr lang="ru-RU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В </a:t>
            </a:r>
            <a:r>
              <a:rPr lang="ru-RU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развитии педагогических кадров </a:t>
            </a:r>
            <a:r>
              <a:rPr lang="ru-RU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уделить </a:t>
            </a:r>
            <a:r>
              <a:rPr lang="ru-RU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внимание организации системного сотрудничества с родителями на основе индивидуально-дифференцированного подхода и использования ИКТ. </a:t>
            </a:r>
            <a:endParaRPr lang="ru-RU" dirty="0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>
              <a:buAutoNum type="arabicPeriod" startAt="4"/>
              <a:tabLst>
                <a:tab pos="450215" algn="l"/>
              </a:tabLst>
            </a:pPr>
            <a:r>
              <a:rPr lang="ru-RU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Продолжать инновационную </a:t>
            </a:r>
            <a:r>
              <a:rPr lang="ru-RU" dirty="0" err="1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детельность</a:t>
            </a:r>
            <a:r>
              <a:rPr lang="ru-RU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деятельность.</a:t>
            </a:r>
          </a:p>
          <a:p>
            <a:pPr algn="just">
              <a:buAutoNum type="arabicPeriod" startAt="4"/>
              <a:tabLst>
                <a:tab pos="450215" algn="l"/>
              </a:tabLst>
            </a:pPr>
            <a:r>
              <a:rPr lang="ru-RU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Прододжать</a:t>
            </a:r>
            <a:r>
              <a:rPr lang="ru-RU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работу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рамках ГРЦ по инженерному образованию и сопровождению работы образовательно-производственного Кластера</a:t>
            </a:r>
            <a:endParaRPr lang="ru-RU" dirty="0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>
              <a:buAutoNum type="arabicPeriod" startAt="4"/>
              <a:tabLst>
                <a:tab pos="450215" algn="l"/>
              </a:tabLst>
            </a:pPr>
            <a:r>
              <a:rPr lang="ru-RU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Продолжать работу по предоставлению платных дополни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тельных образовательных услуг в МАДОУ.</a:t>
            </a:r>
          </a:p>
        </p:txBody>
      </p:sp>
    </p:spTree>
    <p:extLst>
      <p:ext uri="{BB962C8B-B14F-4D97-AF65-F5344CB8AC3E}">
        <p14:creationId xmlns:p14="http://schemas.microsoft.com/office/powerpoint/2010/main" xmlns="" val="384916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000760" y="256193"/>
            <a:ext cx="3143240" cy="57400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ПЕДАГОГИЧЕСКИЙ СОВЕТ №3</a:t>
            </a:r>
          </a:p>
          <a:p>
            <a:pPr algn="ctr"/>
            <a:endParaRPr lang="ru-RU" sz="1200" dirty="0" smtClean="0"/>
          </a:p>
          <a:p>
            <a:pPr algn="ctr"/>
            <a:endParaRPr lang="ru-RU" sz="1100" dirty="0" smtClean="0"/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«</a:t>
            </a:r>
            <a:r>
              <a:rPr lang="ru-RU" sz="2000" b="1" dirty="0" smtClean="0"/>
              <a:t>Создание условий для стимулирования познавательной активности дошкольников в математическом развитии посредством использования игровых технологий и повышение профессиональной компетентности педагогов по данному направлению</a:t>
            </a:r>
            <a:r>
              <a:rPr lang="ru-RU" sz="2000" dirty="0" smtClean="0">
                <a:solidFill>
                  <a:srgbClr val="002060"/>
                </a:solidFill>
              </a:rPr>
              <a:t>»</a:t>
            </a:r>
          </a:p>
          <a:p>
            <a:pPr algn="just"/>
            <a:endParaRPr lang="ru-RU" sz="16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0"/>
            <a:ext cx="5786478" cy="66479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ПЛАН </a:t>
            </a:r>
          </a:p>
          <a:p>
            <a:pPr algn="ctr"/>
            <a:endParaRPr lang="ru-RU" sz="5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Выполнение решений предыдущего педсовета.</a:t>
            </a:r>
          </a:p>
          <a:p>
            <a:pPr lvl="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x-none" sz="1600" smtClean="0">
                <a:latin typeface="Times New Roman" pitchFamily="18" charset="0"/>
                <a:cs typeface="Times New Roman" pitchFamily="18" charset="0"/>
              </a:rPr>
              <a:t>Деятельность педагогов по созданию условий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x-none" sz="1600" smtClean="0">
                <a:latin typeface="Times New Roman" pitchFamily="18" charset="0"/>
                <a:cs typeface="Times New Roman" pitchFamily="18" charset="0"/>
              </a:rPr>
              <a:t>стимулирования познавательной активности дошкольников в математическом развитии посредством использования игровых технологий и повышение профессиональной компетентности педагогов по данному направлению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x-none" sz="1600" smtClean="0">
                <a:latin typeface="Times New Roman" pitchFamily="18" charset="0"/>
                <a:cs typeface="Times New Roman" pitchFamily="18" charset="0"/>
              </a:rPr>
              <a:t>(анализ, заведующий).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Создание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полимотивационной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основы детской деятельности по математическому развитию </a:t>
            </a:r>
            <a:r>
              <a:rPr lang="x-none" sz="1600" smtClean="0">
                <a:latin typeface="Times New Roman" pitchFamily="18" charset="0"/>
                <a:cs typeface="Times New Roman" pitchFamily="18" charset="0"/>
              </a:rPr>
              <a:t>(выступление из опыта работы педагог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x-none" sz="1600" smtClean="0">
                <a:latin typeface="Times New Roman" pitchFamily="18" charset="0"/>
                <a:cs typeface="Times New Roman" pitchFamily="18" charset="0"/>
              </a:rPr>
              <a:t>-психолога Калсановой Л.Д.)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Развитие познавательной активности средствами занимательного игрового математического материала </a:t>
            </a:r>
          </a:p>
          <a:p>
            <a:pPr algn="just"/>
            <a:r>
              <a:rPr lang="x-none" sz="1600" smtClean="0">
                <a:latin typeface="Times New Roman" pitchFamily="18" charset="0"/>
                <a:cs typeface="Times New Roman" pitchFamily="18" charset="0"/>
              </a:rPr>
              <a:t>(выступление из опыта работы воспитателя группы №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x-none" sz="160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Крупко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Т.К.</a:t>
            </a:r>
            <a:r>
              <a:rPr lang="x-none" sz="160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x-none" sz="1600" smtClean="0">
                <a:latin typeface="Times New Roman" pitchFamily="18" charset="0"/>
                <a:cs typeface="Times New Roman" pitchFamily="18" charset="0"/>
              </a:rPr>
              <a:t>Создание условий для стимулирования познавательной активности дошкольников в математическом развитии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через использование современных технологий и игровых материалов.</a:t>
            </a:r>
          </a:p>
          <a:p>
            <a:pPr algn="just"/>
            <a:r>
              <a:rPr lang="x-none" sz="1600" smtClean="0">
                <a:latin typeface="Times New Roman" pitchFamily="18" charset="0"/>
                <a:cs typeface="Times New Roman" pitchFamily="18" charset="0"/>
              </a:rPr>
              <a:t> (выступление из опыта работы воспитателя группы №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x-none" sz="160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Зеленцовой С.П.</a:t>
            </a:r>
            <a:r>
              <a:rPr lang="x-none" sz="160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x-none" sz="1600" smtClean="0">
                <a:latin typeface="Times New Roman" pitchFamily="18" charset="0"/>
                <a:cs typeface="Times New Roman" pitchFamily="18" charset="0"/>
              </a:rPr>
              <a:t>Взаимодействие с родителями в вопросах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математического</a:t>
            </a:r>
            <a:r>
              <a:rPr lang="x-none" sz="1600" smtClean="0">
                <a:latin typeface="Times New Roman" pitchFamily="18" charset="0"/>
                <a:cs typeface="Times New Roman" pitchFamily="18" charset="0"/>
              </a:rPr>
              <a:t> развития детей (выступление   из опыта работы воспитателя группы 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12</a:t>
            </a:r>
            <a:r>
              <a:rPr lang="x-none" sz="160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Смирновой Е.В.</a:t>
            </a:r>
            <a:r>
              <a:rPr lang="x-none" sz="160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6.  </a:t>
            </a:r>
            <a:r>
              <a:rPr lang="x-none" sz="1600" smtClean="0">
                <a:latin typeface="Times New Roman" pitchFamily="18" charset="0"/>
                <a:cs typeface="Times New Roman" pitchFamily="18" charset="0"/>
              </a:rPr>
              <a:t>«Ярмарка идей» по теме педсовета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7. Разное (принятие отчета о результатах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самообследования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за 2022 год).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x-none" sz="1500" b="1" smtClean="0">
                <a:latin typeface="Times New Roman" pitchFamily="18" charset="0"/>
                <a:cs typeface="Times New Roman" pitchFamily="18" charset="0"/>
              </a:rPr>
              <a:t>Проект решения педагогического совета.</a:t>
            </a:r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951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едсовет\20230315_130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29230" y="1086429"/>
            <a:ext cx="2976584" cy="2232437"/>
          </a:xfrm>
          <a:prstGeom prst="rect">
            <a:avLst/>
          </a:prstGeom>
          <a:noFill/>
        </p:spPr>
      </p:pic>
      <p:pic>
        <p:nvPicPr>
          <p:cNvPr id="1027" name="Picture 3" descr="C:\Users\USER\Desktop\педсовет\20230315_125513.jpg"/>
          <p:cNvPicPr>
            <a:picLocks noChangeAspect="1" noChangeArrowheads="1"/>
          </p:cNvPicPr>
          <p:nvPr/>
        </p:nvPicPr>
        <p:blipFill>
          <a:blip r:embed="rId3" cstate="print"/>
          <a:srcRect t="40625"/>
          <a:stretch>
            <a:fillRect/>
          </a:stretch>
        </p:blipFill>
        <p:spPr bwMode="auto">
          <a:xfrm>
            <a:off x="4143372" y="4214818"/>
            <a:ext cx="5133450" cy="2285992"/>
          </a:xfrm>
          <a:prstGeom prst="rect">
            <a:avLst/>
          </a:prstGeom>
          <a:noFill/>
        </p:spPr>
      </p:pic>
      <p:pic>
        <p:nvPicPr>
          <p:cNvPr id="1028" name="Picture 4" descr="C:\Users\USER\Desktop\педсовет\20230315_124957.jpg"/>
          <p:cNvPicPr>
            <a:picLocks noChangeAspect="1" noChangeArrowheads="1"/>
          </p:cNvPicPr>
          <p:nvPr/>
        </p:nvPicPr>
        <p:blipFill>
          <a:blip r:embed="rId4" cstate="print"/>
          <a:srcRect t="20833"/>
          <a:stretch>
            <a:fillRect/>
          </a:stretch>
        </p:blipFill>
        <p:spPr bwMode="auto">
          <a:xfrm>
            <a:off x="2500298" y="1285860"/>
            <a:ext cx="3857652" cy="2290487"/>
          </a:xfrm>
          <a:prstGeom prst="rect">
            <a:avLst/>
          </a:prstGeom>
          <a:noFill/>
        </p:spPr>
      </p:pic>
      <p:pic>
        <p:nvPicPr>
          <p:cNvPr id="1029" name="Picture 5" descr="C:\Users\USER\Desktop\педсовет\20230315_133909.jpg"/>
          <p:cNvPicPr>
            <a:picLocks noChangeAspect="1" noChangeArrowheads="1"/>
          </p:cNvPicPr>
          <p:nvPr/>
        </p:nvPicPr>
        <p:blipFill>
          <a:blip r:embed="rId5" cstate="print"/>
          <a:srcRect l="8593" r="13281" b="4166"/>
          <a:stretch>
            <a:fillRect/>
          </a:stretch>
        </p:blipFill>
        <p:spPr bwMode="auto">
          <a:xfrm>
            <a:off x="6488337" y="1142984"/>
            <a:ext cx="2655663" cy="2443201"/>
          </a:xfrm>
          <a:prstGeom prst="rect">
            <a:avLst/>
          </a:prstGeom>
          <a:noFill/>
        </p:spPr>
      </p:pic>
      <p:pic>
        <p:nvPicPr>
          <p:cNvPr id="1030" name="Picture 6" descr="C:\Users\USER\Desktop\педсовет\20230315_132916.jpg"/>
          <p:cNvPicPr>
            <a:picLocks noChangeAspect="1" noChangeArrowheads="1"/>
          </p:cNvPicPr>
          <p:nvPr/>
        </p:nvPicPr>
        <p:blipFill>
          <a:blip r:embed="rId6" cstate="print"/>
          <a:srcRect l="2343" t="12500" r="3125"/>
          <a:stretch>
            <a:fillRect/>
          </a:stretch>
        </p:blipFill>
        <p:spPr bwMode="auto">
          <a:xfrm>
            <a:off x="0" y="4000504"/>
            <a:ext cx="3744521" cy="259949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071802" y="0"/>
            <a:ext cx="30718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РОДИТЕЛЬСКИЕ УГОЛКИ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197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357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УГОЛКИ  МАТЕМАТИКИ  В ГРУППАХ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\Desktop\педсовет\20230315_130321.jpg"/>
          <p:cNvPicPr>
            <a:picLocks noChangeAspect="1" noChangeArrowheads="1"/>
          </p:cNvPicPr>
          <p:nvPr/>
        </p:nvPicPr>
        <p:blipFill>
          <a:blip r:embed="rId2" cstate="print"/>
          <a:srcRect t="20833" b="5208"/>
          <a:stretch>
            <a:fillRect/>
          </a:stretch>
        </p:blipFill>
        <p:spPr bwMode="auto">
          <a:xfrm>
            <a:off x="0" y="4757820"/>
            <a:ext cx="3786214" cy="2100180"/>
          </a:xfrm>
          <a:prstGeom prst="rect">
            <a:avLst/>
          </a:prstGeom>
          <a:noFill/>
        </p:spPr>
      </p:pic>
      <p:pic>
        <p:nvPicPr>
          <p:cNvPr id="2051" name="Picture 3" descr="C:\Users\USER\Desktop\педсовет\20230315_130448.jpg"/>
          <p:cNvPicPr>
            <a:picLocks noChangeAspect="1" noChangeArrowheads="1"/>
          </p:cNvPicPr>
          <p:nvPr/>
        </p:nvPicPr>
        <p:blipFill>
          <a:blip r:embed="rId3" cstate="print"/>
          <a:srcRect l="9375" t="5208" r="3906"/>
          <a:stretch>
            <a:fillRect/>
          </a:stretch>
        </p:blipFill>
        <p:spPr bwMode="auto">
          <a:xfrm>
            <a:off x="6072198" y="2285992"/>
            <a:ext cx="2857520" cy="2342643"/>
          </a:xfrm>
          <a:prstGeom prst="rect">
            <a:avLst/>
          </a:prstGeom>
          <a:noFill/>
        </p:spPr>
      </p:pic>
      <p:pic>
        <p:nvPicPr>
          <p:cNvPr id="2052" name="Picture 4" descr="C:\Users\USER\Desktop\педсовет\20230315_1306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392910" y="1250142"/>
            <a:ext cx="3143273" cy="2357454"/>
          </a:xfrm>
          <a:prstGeom prst="rect">
            <a:avLst/>
          </a:prstGeom>
          <a:noFill/>
        </p:spPr>
      </p:pic>
      <p:pic>
        <p:nvPicPr>
          <p:cNvPr id="2053" name="Picture 5" descr="C:\Users\USER\Desktop\педсовет\20230315_1307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1763" y="0"/>
            <a:ext cx="2762237" cy="2071678"/>
          </a:xfrm>
          <a:prstGeom prst="rect">
            <a:avLst/>
          </a:prstGeom>
          <a:noFill/>
        </p:spPr>
      </p:pic>
      <p:pic>
        <p:nvPicPr>
          <p:cNvPr id="2054" name="Picture 6" descr="C:\Users\USER\Desktop\педсовет\20230315_132635.jpg"/>
          <p:cNvPicPr>
            <a:picLocks noChangeAspect="1" noChangeArrowheads="1"/>
          </p:cNvPicPr>
          <p:nvPr/>
        </p:nvPicPr>
        <p:blipFill>
          <a:blip r:embed="rId6" cstate="print"/>
          <a:srcRect t="13541"/>
          <a:stretch>
            <a:fillRect/>
          </a:stretch>
        </p:blipFill>
        <p:spPr bwMode="auto">
          <a:xfrm>
            <a:off x="2643174" y="571480"/>
            <a:ext cx="2928926" cy="1899231"/>
          </a:xfrm>
          <a:prstGeom prst="rect">
            <a:avLst/>
          </a:prstGeom>
          <a:noFill/>
        </p:spPr>
      </p:pic>
      <p:pic>
        <p:nvPicPr>
          <p:cNvPr id="2055" name="Picture 7" descr="C:\Users\USER\Desktop\педсовет\20230315_133114.jpg"/>
          <p:cNvPicPr>
            <a:picLocks noChangeAspect="1" noChangeArrowheads="1"/>
          </p:cNvPicPr>
          <p:nvPr/>
        </p:nvPicPr>
        <p:blipFill>
          <a:blip r:embed="rId7" cstate="print"/>
          <a:srcRect t="7291"/>
          <a:stretch>
            <a:fillRect/>
          </a:stretch>
        </p:blipFill>
        <p:spPr bwMode="auto">
          <a:xfrm>
            <a:off x="5357818" y="4722108"/>
            <a:ext cx="3071834" cy="2135892"/>
          </a:xfrm>
          <a:prstGeom prst="rect">
            <a:avLst/>
          </a:prstGeom>
          <a:noFill/>
        </p:spPr>
      </p:pic>
      <p:pic>
        <p:nvPicPr>
          <p:cNvPr id="2056" name="Picture 8" descr="C:\Users\USER\Desktop\педсовет\20230315_1335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19361" y="2500306"/>
            <a:ext cx="2952739" cy="2214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2102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67470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рамках педсовета:</a:t>
            </a: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образовательной среды по образовательной области «Познавательное развитие».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семейного опыта воспитания по математическому развитию детей.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в конкурсах инженерно- технического направления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 желающих родителей по теме педсовета.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5984" y="4100918"/>
            <a:ext cx="3528392" cy="275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76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4108" t="19617" r="23318" b="9929"/>
          <a:stretch>
            <a:fillRect/>
          </a:stretch>
        </p:blipFill>
        <p:spPr bwMode="auto">
          <a:xfrm>
            <a:off x="0" y="0"/>
            <a:ext cx="7143768" cy="40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27500" t="19129" r="25156" b="5870"/>
          <a:stretch>
            <a:fillRect/>
          </a:stretch>
        </p:blipFill>
        <p:spPr bwMode="auto">
          <a:xfrm>
            <a:off x="4214778" y="2465624"/>
            <a:ext cx="4929222" cy="439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14282" y="4500570"/>
            <a:ext cx="39290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Новая образовательная программа в соответствии  с ФОП будет разработана к 1 сентября 2023 года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4500562" y="2500306"/>
            <a:ext cx="50006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396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759" y="260648"/>
            <a:ext cx="7778825" cy="51514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МАДОУ летом 2023 года.</a:t>
            </a:r>
            <a:endParaRPr lang="ru-RU" sz="32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71257514"/>
              </p:ext>
            </p:extLst>
          </p:nvPr>
        </p:nvGraphicFramePr>
        <p:xfrm>
          <a:off x="251520" y="955622"/>
          <a:ext cx="8712969" cy="544517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577348"/>
                <a:gridCol w="2176397"/>
                <a:gridCol w="3306765"/>
                <a:gridCol w="1652459"/>
              </a:tblGrid>
              <a:tr h="9462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 образовательной организации</a:t>
                      </a:r>
                      <a:endParaRPr lang="ru-RU" sz="1600" dirty="0">
                        <a:effectLst/>
                        <a:latin typeface="MS Mincho"/>
                        <a:cs typeface="MS Mincho"/>
                      </a:endParaRPr>
                    </a:p>
                  </a:txBody>
                  <a:tcPr marL="65869" marR="658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Дата закрытия, открытия</a:t>
                      </a:r>
                      <a:endParaRPr lang="ru-RU" sz="1600" dirty="0">
                        <a:effectLst/>
                        <a:latin typeface="MS Mincho"/>
                        <a:cs typeface="MS Mincho"/>
                      </a:endParaRPr>
                    </a:p>
                  </a:txBody>
                  <a:tcPr marL="65869" marR="658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Вид ремонтных работ</a:t>
                      </a:r>
                      <a:endParaRPr lang="ru-RU" sz="1600" dirty="0">
                        <a:effectLst/>
                        <a:latin typeface="MS Mincho"/>
                        <a:cs typeface="MS Mincho"/>
                      </a:endParaRPr>
                    </a:p>
                  </a:txBody>
                  <a:tcPr marL="65869" marR="658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 образовательной организации, куда планируется перевод воспитанников</a:t>
                      </a:r>
                      <a:endParaRPr lang="ru-RU" sz="1400" dirty="0">
                        <a:effectLst/>
                        <a:latin typeface="MS Mincho"/>
                        <a:cs typeface="MS Mincho"/>
                      </a:endParaRPr>
                    </a:p>
                  </a:txBody>
                  <a:tcPr marL="65869" marR="65869" marT="0" marB="0"/>
                </a:tc>
              </a:tr>
              <a:tr h="18441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МАДОУ «Детский сад № 393», здание № 2</a:t>
                      </a:r>
                      <a:endParaRPr lang="ru-RU" sz="1600">
                        <a:effectLst/>
                        <a:latin typeface="MS Mincho"/>
                        <a:cs typeface="MS Mincho"/>
                      </a:endParaRPr>
                    </a:p>
                  </a:txBody>
                  <a:tcPr marL="65869" marR="658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 01.06.2023 по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09.07.2023;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 07.08.2023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31.08.2023 </a:t>
                      </a:r>
                      <a:endParaRPr lang="ru-RU" sz="1600">
                        <a:effectLst/>
                        <a:latin typeface="MS Mincho"/>
                        <a:cs typeface="MS Mincho"/>
                      </a:endParaRPr>
                    </a:p>
                  </a:txBody>
                  <a:tcPr marL="65869" marR="6586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Ремонт групп № 12,13. Текущие декоративные покрасочные работы раздевальных и игровых дошкольных групп № 14,15. </a:t>
                      </a:r>
                      <a:endParaRPr lang="ru-RU" sz="1600" dirty="0">
                        <a:effectLst/>
                        <a:latin typeface="MS Mincho"/>
                        <a:cs typeface="MS Mincho"/>
                      </a:endParaRPr>
                    </a:p>
                  </a:txBody>
                  <a:tcPr marL="65869" marR="658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МАДОУ «Детский сад № 393», здание № 1</a:t>
                      </a:r>
                      <a:endParaRPr lang="ru-RU" sz="1600" dirty="0">
                        <a:effectLst/>
                        <a:latin typeface="MS Mincho"/>
                        <a:cs typeface="MS Mincho"/>
                      </a:endParaRPr>
                    </a:p>
                  </a:txBody>
                  <a:tcPr marL="65869" marR="65869" marT="0" marB="0"/>
                </a:tc>
              </a:tr>
              <a:tr h="2107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МАДОУ «Детский сад № 393», здание № 1</a:t>
                      </a:r>
                      <a:endParaRPr lang="ru-RU" sz="1600">
                        <a:effectLst/>
                        <a:latin typeface="MS Mincho"/>
                        <a:cs typeface="MS Mincho"/>
                      </a:endParaRPr>
                    </a:p>
                  </a:txBody>
                  <a:tcPr marL="65869" marR="658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 10.07.2023 по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06.08.2023</a:t>
                      </a:r>
                      <a:endParaRPr lang="ru-RU" sz="1600">
                        <a:effectLst/>
                        <a:latin typeface="MS Mincho"/>
                        <a:cs typeface="MS Mincho"/>
                      </a:endParaRPr>
                    </a:p>
                  </a:txBody>
                  <a:tcPr marL="65869" marR="6586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Текущие декоративные покрасочные работы раздевальных и игровых дошкольных групп, ремонт крыльца главного входа в здание.</a:t>
                      </a:r>
                      <a:endParaRPr lang="ru-RU" sz="1600">
                        <a:effectLst/>
                        <a:latin typeface="MS Mincho"/>
                        <a:cs typeface="MS Mincho"/>
                      </a:endParaRPr>
                    </a:p>
                  </a:txBody>
                  <a:tcPr marL="65869" marR="658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МАДОУ «Детский сад № 393», здание № 2</a:t>
                      </a:r>
                      <a:endParaRPr lang="ru-RU" sz="1600" dirty="0">
                        <a:effectLst/>
                        <a:latin typeface="MS Mincho"/>
                        <a:cs typeface="MS Mincho"/>
                      </a:endParaRPr>
                    </a:p>
                  </a:txBody>
                  <a:tcPr marL="65869" marR="65869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507175" y="15350"/>
            <a:ext cx="124460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xmlns="" val="22284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подготовке к летней оздоровительной работе.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628800"/>
            <a:ext cx="864096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Покраска оборудования участков всех групп и спортивной площадки, бордюров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покраска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веранд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Подрезка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кустов,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кронирование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деревьев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Побелка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деревьев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кустов, травы, плодовых деревьев и кустарников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Вскопка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 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цветниках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благоустройство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посадки, прополка, окапывание кустарников, изготовление клумб, рабаток, альпийской горки и пр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Завоз песка, пополнение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песочниц песком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пособий и игрового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работа с кадрами.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78233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25-03-2022_15-47-52\IMG_3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40" y="0"/>
            <a:ext cx="4500559" cy="3000372"/>
          </a:xfrm>
          <a:prstGeom prst="rect">
            <a:avLst/>
          </a:prstGeom>
          <a:noFill/>
        </p:spPr>
      </p:pic>
      <p:pic>
        <p:nvPicPr>
          <p:cNvPr id="2053" name="Picture 5" descr="C:\Users\USER\Desktop\лето 2021\IMG_32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00594" cy="3000396"/>
          </a:xfrm>
          <a:prstGeom prst="rect">
            <a:avLst/>
          </a:prstGeom>
          <a:noFill/>
        </p:spPr>
      </p:pic>
      <p:pic>
        <p:nvPicPr>
          <p:cNvPr id="6146" name="Picture 2" descr="D:\Фотографии\Фото\Лето\лето 2021\IMG_35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3286100"/>
            <a:ext cx="5357850" cy="357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8305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7255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травматизма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3" y="1937894"/>
            <a:ext cx="6805938" cy="48754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3000" y="908720"/>
            <a:ext cx="8622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Приказ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Минобрнауки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России от 27.06.2017 № 602 «Об утверждении Порядка расследования и учета несчастных случаев с обучающимися во время пребывания в образовательной организации, осуществляющей образовательную деятельность»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2599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НЕ\Участок лето 22\IMG_3350.JPG"/>
          <p:cNvPicPr>
            <a:picLocks noChangeAspect="1" noChangeArrowheads="1"/>
          </p:cNvPicPr>
          <p:nvPr/>
        </p:nvPicPr>
        <p:blipFill>
          <a:blip r:embed="rId2" cstate="print"/>
          <a:srcRect l="8593" t="5468" r="18750"/>
          <a:stretch>
            <a:fillRect/>
          </a:stretch>
        </p:blipFill>
        <p:spPr bwMode="auto">
          <a:xfrm>
            <a:off x="1" y="0"/>
            <a:ext cx="4143371" cy="3593878"/>
          </a:xfrm>
          <a:prstGeom prst="rect">
            <a:avLst/>
          </a:prstGeom>
          <a:noFill/>
        </p:spPr>
      </p:pic>
      <p:pic>
        <p:nvPicPr>
          <p:cNvPr id="4099" name="Picture 3" descr="C:\Users\USER\Desktop\НЕ\Участок лето 22\IMG_33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619498"/>
            <a:ext cx="4857751" cy="3238501"/>
          </a:xfrm>
          <a:prstGeom prst="rect">
            <a:avLst/>
          </a:prstGeom>
          <a:noFill/>
        </p:spPr>
      </p:pic>
      <p:pic>
        <p:nvPicPr>
          <p:cNvPr id="4100" name="Picture 4" descr="C:\Users\USER\Desktop\НЕ\Участок лето 22\IMG_3379.JPG"/>
          <p:cNvPicPr>
            <a:picLocks noChangeAspect="1" noChangeArrowheads="1"/>
          </p:cNvPicPr>
          <p:nvPr/>
        </p:nvPicPr>
        <p:blipFill>
          <a:blip r:embed="rId4" cstate="print"/>
          <a:srcRect l="20312" r="4687" b="10156"/>
          <a:stretch>
            <a:fillRect/>
          </a:stretch>
        </p:blipFill>
        <p:spPr bwMode="auto">
          <a:xfrm>
            <a:off x="142844" y="3786166"/>
            <a:ext cx="3846486" cy="3071834"/>
          </a:xfrm>
          <a:prstGeom prst="rect">
            <a:avLst/>
          </a:prstGeom>
          <a:noFill/>
        </p:spPr>
      </p:pic>
      <p:pic>
        <p:nvPicPr>
          <p:cNvPr id="4101" name="Picture 5" descr="C:\Users\USER\Desktop\НЕ\Участок лето 22\IMG_35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1935" y="0"/>
            <a:ext cx="4822065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2883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НЕ\Участок лето 22\IMG_33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7562"/>
            <a:ext cx="5250657" cy="3500438"/>
          </a:xfrm>
          <a:prstGeom prst="rect">
            <a:avLst/>
          </a:prstGeom>
          <a:noFill/>
        </p:spPr>
      </p:pic>
      <p:pic>
        <p:nvPicPr>
          <p:cNvPr id="5123" name="Picture 3" descr="C:\Users\USER\Desktop\НЕ\Участок лето 22\IMG_3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8" y="0"/>
            <a:ext cx="4714872" cy="3143248"/>
          </a:xfrm>
          <a:prstGeom prst="rect">
            <a:avLst/>
          </a:prstGeom>
          <a:noFill/>
        </p:spPr>
      </p:pic>
      <p:pic>
        <p:nvPicPr>
          <p:cNvPr id="5124" name="Picture 4" descr="C:\Users\USER\Desktop\НЕ\Участок лето 22\IMG_20220608_115946.jpg"/>
          <p:cNvPicPr>
            <a:picLocks noChangeAspect="1" noChangeArrowheads="1"/>
          </p:cNvPicPr>
          <p:nvPr/>
        </p:nvPicPr>
        <p:blipFill>
          <a:blip r:embed="rId4" cstate="print"/>
          <a:srcRect t="13541" b="17708"/>
          <a:stretch>
            <a:fillRect/>
          </a:stretch>
        </p:blipFill>
        <p:spPr bwMode="auto">
          <a:xfrm>
            <a:off x="5500694" y="3429000"/>
            <a:ext cx="3545901" cy="3250432"/>
          </a:xfrm>
          <a:prstGeom prst="rect">
            <a:avLst/>
          </a:prstGeom>
          <a:noFill/>
        </p:spPr>
      </p:pic>
      <p:pic>
        <p:nvPicPr>
          <p:cNvPr id="5126" name="Picture 6" descr="C:\Users\USER\Desktop\НЕ\Участок лето 22\IMG_20220608_1201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4357686" cy="32682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7743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Фотографии\Фото\Лето\8O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8195" name="Picture 3" descr="C:\Users\USER\Desktop\НЕ\Участок лето 22\IMG_33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524248"/>
            <a:ext cx="5000628" cy="3333752"/>
          </a:xfrm>
          <a:prstGeom prst="rect">
            <a:avLst/>
          </a:prstGeom>
          <a:noFill/>
        </p:spPr>
      </p:pic>
      <p:pic>
        <p:nvPicPr>
          <p:cNvPr id="8196" name="Picture 4" descr="D:\Фотографии\Фото\Лето\8O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000" y="3643314"/>
            <a:ext cx="3905278" cy="2928958"/>
          </a:xfrm>
          <a:prstGeom prst="rect">
            <a:avLst/>
          </a:prstGeom>
          <a:noFill/>
        </p:spPr>
      </p:pic>
      <p:pic>
        <p:nvPicPr>
          <p:cNvPr id="8197" name="Picture 5" descr="D:\Фотографии\Фото\Лето\DSCF3197.JPG"/>
          <p:cNvPicPr>
            <a:picLocks noChangeAspect="1" noChangeArrowheads="1"/>
          </p:cNvPicPr>
          <p:nvPr/>
        </p:nvPicPr>
        <p:blipFill>
          <a:blip r:embed="rId5" cstate="print"/>
          <a:srcRect r="3804"/>
          <a:stretch>
            <a:fillRect/>
          </a:stretch>
        </p:blipFill>
        <p:spPr bwMode="auto">
          <a:xfrm>
            <a:off x="4929190" y="0"/>
            <a:ext cx="4214810" cy="3286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6045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994849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подготовке к новому учебному году.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628800"/>
            <a:ext cx="7706817" cy="4412563"/>
          </a:xfrm>
        </p:spPr>
        <p:txBody>
          <a:bodyPr/>
          <a:lstStyle/>
          <a:p>
            <a:r>
              <a:rPr lang="ru-RU" dirty="0" smtClean="0"/>
              <a:t>4 группа переходит в 6 группу</a:t>
            </a:r>
          </a:p>
          <a:p>
            <a:r>
              <a:rPr lang="ru-RU" dirty="0" smtClean="0"/>
              <a:t>3 группа переходит в 8 группу</a:t>
            </a:r>
          </a:p>
          <a:p>
            <a:r>
              <a:rPr lang="ru-RU" dirty="0" smtClean="0"/>
              <a:t>2 группа переходит в 10 группу</a:t>
            </a:r>
          </a:p>
          <a:p>
            <a:endParaRPr lang="ru-RU" dirty="0"/>
          </a:p>
          <a:p>
            <a:r>
              <a:rPr lang="ru-RU" sz="2400" dirty="0" smtClean="0"/>
              <a:t>Мероприятия по обеспечению безопасности, санитарно-гигиенические мероприятия, антитеррористическая безопасность, работа по благоустройству, ремонтные работы и др.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7893302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9208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средства за </a:t>
            </a:r>
            <a:r>
              <a:rPr lang="ru-RU" sz="2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2019, 2020, 2021, 2022, 2023 годы (ремонт</a:t>
            </a:r>
            <a: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технологическое оборудование)</a:t>
            </a:r>
            <a:b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72279148"/>
              </p:ext>
            </p:extLst>
          </p:nvPr>
        </p:nvGraphicFramePr>
        <p:xfrm>
          <a:off x="195130" y="1196752"/>
          <a:ext cx="864096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59845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857232"/>
            <a:ext cx="7772400" cy="5715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1285860"/>
            <a:ext cx="7715304" cy="500066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416588"/>
              </p:ext>
            </p:extLst>
          </p:nvPr>
        </p:nvGraphicFramePr>
        <p:xfrm>
          <a:off x="107504" y="116632"/>
          <a:ext cx="8928992" cy="6548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945"/>
                <a:gridCol w="1479594"/>
                <a:gridCol w="1683334"/>
                <a:gridCol w="1390580"/>
                <a:gridCol w="1610146"/>
                <a:gridCol w="1317393"/>
              </a:tblGrid>
              <a:tr h="64737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2021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87290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Ремонт</a:t>
                      </a:r>
                    </a:p>
                    <a:p>
                      <a:pPr algn="ctr"/>
                      <a:r>
                        <a:rPr lang="ru-RU" sz="1400" b="1" dirty="0" smtClean="0"/>
                        <a:t>(бюджетные средства)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878434,94 руб.</a:t>
                      </a:r>
                    </a:p>
                    <a:p>
                      <a:r>
                        <a:rPr lang="ru-RU" sz="1400" dirty="0" smtClean="0"/>
                        <a:t>(ремонт</a:t>
                      </a:r>
                      <a:r>
                        <a:rPr lang="ru-RU" sz="1400" baseline="0" dirty="0" smtClean="0"/>
                        <a:t> забора, </a:t>
                      </a:r>
                      <a:r>
                        <a:rPr lang="ru-RU" sz="1400" baseline="0" dirty="0" err="1" smtClean="0"/>
                        <a:t>кровли,замена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baseline="0" dirty="0" err="1" smtClean="0"/>
                        <a:t>окон,установка</a:t>
                      </a:r>
                      <a:r>
                        <a:rPr lang="ru-RU" sz="1400" baseline="0" dirty="0" smtClean="0"/>
                        <a:t> пожарной сигнализации)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190000,00 руб.</a:t>
                      </a:r>
                    </a:p>
                    <a:p>
                      <a:r>
                        <a:rPr lang="ru-RU" sz="1400" dirty="0" smtClean="0"/>
                        <a:t>(замена </a:t>
                      </a:r>
                      <a:r>
                        <a:rPr lang="ru-RU" sz="1400" dirty="0" err="1" smtClean="0"/>
                        <a:t>линолиума,замена</a:t>
                      </a:r>
                      <a:r>
                        <a:rPr lang="ru-RU" sz="1400" dirty="0" smtClean="0"/>
                        <a:t> окон)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/>
                        <a:t>92965,00 руб.</a:t>
                      </a:r>
                    </a:p>
                    <a:p>
                      <a:r>
                        <a:rPr lang="ru-RU" sz="1400" baseline="0" dirty="0" smtClean="0"/>
                        <a:t>(замена </a:t>
                      </a:r>
                      <a:r>
                        <a:rPr lang="ru-RU" sz="1400" baseline="0" dirty="0" err="1" smtClean="0"/>
                        <a:t>линолиума</a:t>
                      </a:r>
                      <a:r>
                        <a:rPr lang="ru-RU" sz="1400" baseline="0" dirty="0" smtClean="0"/>
                        <a:t> в гр. № 11,здание № 1)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320000,00</a:t>
                      </a:r>
                      <a:r>
                        <a:rPr lang="ru-RU" sz="1400" baseline="0" dirty="0" smtClean="0"/>
                        <a:t> руб.</a:t>
                      </a:r>
                    </a:p>
                    <a:p>
                      <a:r>
                        <a:rPr lang="ru-RU" sz="1400" baseline="0" dirty="0" smtClean="0"/>
                        <a:t>(ремонт гр. № 12, гр. № 14, здание № 2)</a:t>
                      </a:r>
                    </a:p>
                    <a:p>
                      <a:r>
                        <a:rPr lang="ru-RU" sz="1400" baseline="0" dirty="0" smtClean="0"/>
                        <a:t>76658,00 (установка </a:t>
                      </a:r>
                      <a:r>
                        <a:rPr lang="ru-RU" sz="1400" baseline="0" dirty="0" err="1" smtClean="0"/>
                        <a:t>сист</a:t>
                      </a:r>
                      <a:r>
                        <a:rPr lang="ru-RU" sz="1400" baseline="0" dirty="0" smtClean="0"/>
                        <a:t>. </a:t>
                      </a:r>
                      <a:r>
                        <a:rPr lang="ru-RU" sz="1400" baseline="0" dirty="0" err="1" smtClean="0"/>
                        <a:t>автом</a:t>
                      </a:r>
                      <a:r>
                        <a:rPr lang="ru-RU" sz="1400" baseline="0" dirty="0" smtClean="0"/>
                        <a:t>. </a:t>
                      </a:r>
                      <a:r>
                        <a:rPr lang="ru-RU" sz="1400" baseline="0" dirty="0" err="1" smtClean="0"/>
                        <a:t>пож</a:t>
                      </a:r>
                      <a:r>
                        <a:rPr lang="ru-RU" sz="1400" baseline="0" dirty="0" smtClean="0"/>
                        <a:t>. </a:t>
                      </a:r>
                      <a:r>
                        <a:rPr lang="ru-RU" sz="1400" baseline="0" dirty="0" err="1" smtClean="0"/>
                        <a:t>сигн</a:t>
                      </a:r>
                      <a:r>
                        <a:rPr lang="ru-RU" sz="1400" baseline="0" dirty="0" smtClean="0"/>
                        <a:t>.)</a:t>
                      </a:r>
                      <a:endParaRPr lang="ru-RU" sz="1400" dirty="0"/>
                    </a:p>
                  </a:txBody>
                  <a:tcPr/>
                </a:tc>
              </a:tr>
              <a:tr h="166409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Техническое оборудование</a:t>
                      </a:r>
                    </a:p>
                    <a:p>
                      <a:pPr algn="ctr"/>
                      <a:r>
                        <a:rPr lang="ru-RU" sz="1400" b="1" dirty="0" smtClean="0"/>
                        <a:t>(Бюджетные средства)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338670,00</a:t>
                      </a:r>
                      <a:r>
                        <a:rPr lang="ru-RU" sz="1400" baseline="0" dirty="0" smtClean="0"/>
                        <a:t> руб.</a:t>
                      </a:r>
                    </a:p>
                    <a:p>
                      <a:pPr algn="l"/>
                      <a:r>
                        <a:rPr lang="ru-RU" sz="1400" baseline="0" dirty="0" smtClean="0"/>
                        <a:t>(Картофелеоч.машина-1 шт., стирал. маш.-2 шт.,холодильник-3 </a:t>
                      </a:r>
                      <a:r>
                        <a:rPr lang="ru-RU" sz="1400" baseline="0" err="1" smtClean="0"/>
                        <a:t>шт</a:t>
                      </a:r>
                      <a:r>
                        <a:rPr lang="ru-RU" sz="1400" baseline="0" smtClean="0"/>
                        <a:t>., плита электрич.-1 </a:t>
                      </a:r>
                      <a:r>
                        <a:rPr lang="ru-RU" sz="1400" baseline="0" dirty="0" smtClean="0"/>
                        <a:t>шт.)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85500,00 руб.</a:t>
                      </a:r>
                    </a:p>
                    <a:p>
                      <a:pPr algn="l"/>
                      <a:r>
                        <a:rPr lang="ru-RU" sz="1400" dirty="0" smtClean="0"/>
                        <a:t>(Холодильник- 1 шт., гладильный пресс- 1 шт.)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</a:tr>
              <a:tr h="188738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Ремонт</a:t>
                      </a:r>
                    </a:p>
                    <a:p>
                      <a:pPr algn="ctr"/>
                      <a:r>
                        <a:rPr lang="ru-RU" sz="1400" b="1" smtClean="0"/>
                        <a:t>(Внебюджетные средства)</a:t>
                      </a:r>
                      <a:endParaRPr lang="ru-RU" sz="1400" b="1" dirty="0" smtClean="0"/>
                    </a:p>
                    <a:p>
                      <a:pPr algn="ctr"/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110022,00 руб.</a:t>
                      </a:r>
                    </a:p>
                    <a:p>
                      <a:r>
                        <a:rPr lang="ru-RU" sz="1400" dirty="0" smtClean="0"/>
                        <a:t>(ремонт забора, здание №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2);</a:t>
                      </a:r>
                    </a:p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36500,00 руб.</a:t>
                      </a:r>
                    </a:p>
                    <a:p>
                      <a:r>
                        <a:rPr lang="ru-RU" sz="1400" dirty="0" smtClean="0"/>
                        <a:t>(</a:t>
                      </a:r>
                      <a:r>
                        <a:rPr lang="ru-RU" sz="1400" dirty="0" err="1" smtClean="0"/>
                        <a:t>асфальт,здание</a:t>
                      </a:r>
                      <a:r>
                        <a:rPr lang="ru-RU" sz="1400" dirty="0" smtClean="0"/>
                        <a:t> № 1);</a:t>
                      </a:r>
                    </a:p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56419,36 руб.</a:t>
                      </a:r>
                    </a:p>
                    <a:p>
                      <a:r>
                        <a:rPr lang="ru-RU" sz="1400" dirty="0" smtClean="0"/>
                        <a:t>(ремонт веранд, здание № 1)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116561,97 руб.</a:t>
                      </a:r>
                    </a:p>
                    <a:p>
                      <a:r>
                        <a:rPr lang="ru-RU" sz="1400" dirty="0" smtClean="0"/>
                        <a:t>(замена </a:t>
                      </a:r>
                      <a:r>
                        <a:rPr lang="ru-RU" sz="1400" dirty="0" err="1" smtClean="0"/>
                        <a:t>дверей,здание</a:t>
                      </a:r>
                      <a:r>
                        <a:rPr lang="ru-RU" sz="1400" baseline="0" dirty="0" smtClean="0"/>
                        <a:t> № 1);</a:t>
                      </a:r>
                    </a:p>
                    <a:p>
                      <a:r>
                        <a:rPr lang="ru-RU" sz="1400" baseline="0" dirty="0" smtClean="0"/>
                        <a:t>65509,08 руб.</a:t>
                      </a:r>
                    </a:p>
                    <a:p>
                      <a:r>
                        <a:rPr lang="ru-RU" sz="1400" baseline="0" dirty="0" smtClean="0"/>
                        <a:t>(замена уличных светильников, здание № 1)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2627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57606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800000"/>
                </a:solidFill>
              </a:rPr>
              <a:t>О недопустимости незаконных сборов денежных средств.</a:t>
            </a:r>
            <a:endParaRPr lang="ru-RU" sz="2400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2696"/>
            <a:ext cx="9036496" cy="590465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/>
              <a:t> </a:t>
            </a:r>
            <a:r>
              <a:rPr lang="ru-RU" dirty="0" smtClean="0"/>
              <a:t>Уважаемые </a:t>
            </a:r>
            <a:r>
              <a:rPr lang="ru-RU" dirty="0"/>
              <a:t>родители! Вы должны знать!</a:t>
            </a:r>
          </a:p>
          <a:p>
            <a:endParaRPr lang="ru-RU" dirty="0"/>
          </a:p>
          <a:p>
            <a:pPr algn="just"/>
            <a:r>
              <a:rPr lang="ru-RU" dirty="0"/>
              <a:t>1.  Не допускается принуждение  родителей  (законных  представителей) воспитанников к внесению денежных средств, осуществлению иных форм  материальной  помощи  со  стороны  администрации и работников образовательного  учреждения,  а  также  созданных  при  учреждении  органов самоуправления, в том числе родительских комитетов, родительского совета в части принудительного привлечения родительских взносов и благотворительных средств.</a:t>
            </a:r>
          </a:p>
          <a:p>
            <a:pPr algn="just"/>
            <a:r>
              <a:rPr lang="ru-RU" dirty="0"/>
              <a:t>Установление фиксированных сумм для благотворительной помощи также относится к формам принуждения (оказания давления на родителей) и является нарушением Федерального </a:t>
            </a:r>
            <a:r>
              <a:rPr lang="ru-RU" dirty="0" smtClean="0"/>
              <a:t>закона от </a:t>
            </a:r>
            <a:r>
              <a:rPr lang="ru-RU" dirty="0"/>
              <a:t>11.08.1995 No135-ФЗ «О благотворительной деятельности </a:t>
            </a:r>
            <a:r>
              <a:rPr lang="ru-RU" dirty="0" smtClean="0"/>
              <a:t>и благотворительных </a:t>
            </a:r>
            <a:r>
              <a:rPr lang="ru-RU" dirty="0"/>
              <a:t>организациях». </a:t>
            </a:r>
          </a:p>
          <a:p>
            <a:pPr algn="just"/>
            <a:r>
              <a:rPr lang="ru-RU" dirty="0"/>
              <a:t>При оказании родителями финансовой помощи внесение денежных средств должно производиться на расчетный счет образовательного учреждения.</a:t>
            </a:r>
          </a:p>
          <a:p>
            <a:pPr algn="just"/>
            <a:r>
              <a:rPr lang="ru-RU" dirty="0"/>
              <a:t>Согласно Гражданскому кодексу РФ договор пожертвования следует заключать в письменной форме в случаях, когда дарителем является юридическое лицо и стоимость дара превышает три тысячи рублей, а также если договор содержит обещание дарения в будущем. </a:t>
            </a:r>
          </a:p>
          <a:p>
            <a:pPr algn="just"/>
            <a:r>
              <a:rPr lang="ru-RU" dirty="0"/>
              <a:t>Родители воспитанников не обязаны финансировать деятельность по содержанию охране зданий образовательного учреждения, материально-техническому обеспечению и оснащению образовательного процесса.</a:t>
            </a:r>
          </a:p>
          <a:p>
            <a:pPr algn="just"/>
            <a:r>
              <a:rPr lang="ru-RU" dirty="0"/>
              <a:t>Любая инициативная группа граждан, в том числе родительский комитет, родительский совет и прочие органы самоуправления образовательного учреждения, вправе принять решение о внесении (сборе) денежных средств только в отношении себя самих, а не родителей всех детей, посещающих данное учреждение.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3775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5697680" cy="8309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43744"/>
            <a:ext cx="8136903" cy="5697619"/>
          </a:xfrm>
        </p:spPr>
        <p:txBody>
          <a:bodyPr>
            <a:normAutofit/>
          </a:bodyPr>
          <a:lstStyle/>
          <a:p>
            <a:endParaRPr lang="ru-RU" sz="2400" dirty="0" smtClean="0"/>
          </a:p>
          <a:p>
            <a:r>
              <a:rPr lang="ru-RU" sz="2400" dirty="0" smtClean="0">
                <a:solidFill>
                  <a:srgbClr val="C00000"/>
                </a:solidFill>
              </a:rPr>
              <a:t>27.04.2023 состоится тренировочная эвакуация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628800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328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14348" y="214290"/>
            <a:ext cx="56436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Встреча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с руководителями платных дополнительных образовательных кружков по итогам второго </a:t>
            </a:r>
            <a:r>
              <a:rPr lang="ru-RU" sz="20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полугодия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2143116"/>
            <a:ext cx="52149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1 здании планируется  с 15 по 19 мая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2714620"/>
            <a:ext cx="52149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 2 здании планируется  с 22 по 25 мая </a:t>
            </a:r>
            <a:endParaRPr lang="ru-RU" sz="2000" dirty="0"/>
          </a:p>
        </p:txBody>
      </p:sp>
      <p:pic>
        <p:nvPicPr>
          <p:cNvPr id="6146" name="Picture 2" descr="https://school41.centerstart.ru/sites/school41.centerstart.ru/files/tmp/all-img/%D0%9A%D1%80%D1%83%D0%B6%D0%BA%D0%B8%20%D0%B8%20%D1%81%D0%B5%D0%BA%D1%86%D0%B8%D0%B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3" y="3429000"/>
            <a:ext cx="4359125" cy="31400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3785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58971926"/>
              </p:ext>
            </p:extLst>
          </p:nvPr>
        </p:nvGraphicFramePr>
        <p:xfrm>
          <a:off x="251520" y="188640"/>
          <a:ext cx="6408712" cy="43462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7374"/>
                <a:gridCol w="2757675"/>
                <a:gridCol w="989850"/>
                <a:gridCol w="1543813"/>
              </a:tblGrid>
              <a:tr h="664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16.05.2023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Зеленцова Светлана Павловна</a:t>
                      </a:r>
                      <a:endParaRPr lang="ru-RU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( "Юный математик")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 16.30 до 17.30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Кабинет математики </a:t>
                      </a:r>
                      <a:endParaRPr lang="ru-RU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</a:tr>
              <a:tr h="8443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18.05.2023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Калсанова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Лариса Дмитриевна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 ( "В стране веселых слов")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 17.00 до 18.00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Кабинет педагога- психолога </a:t>
                      </a:r>
                      <a:endParaRPr lang="ru-RU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этаж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</a:tr>
              <a:tr h="8443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18.05.2023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Уткина Елена Владимировна</a:t>
                      </a:r>
                      <a:endParaRPr lang="ru-RU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("Крепыш")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 16.30 до 17.30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Кабинет инструктора по физо </a:t>
                      </a:r>
                      <a:endParaRPr lang="ru-RU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этаж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</a:tr>
              <a:tr h="664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15.05.2023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Домачук</a:t>
                      </a:r>
                      <a:r>
                        <a:rPr lang="ru-RU" sz="1100" dirty="0">
                          <a:effectLst/>
                        </a:rPr>
                        <a:t> Оксана Валентиновна 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("</a:t>
                      </a:r>
                      <a:r>
                        <a:rPr lang="ru-RU" sz="1100" dirty="0" err="1">
                          <a:effectLst/>
                        </a:rPr>
                        <a:t>Легоробототехника</a:t>
                      </a:r>
                      <a:r>
                        <a:rPr lang="ru-RU" sz="1100" dirty="0">
                          <a:effectLst/>
                        </a:rPr>
                        <a:t>")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 16.30</a:t>
                      </a:r>
                      <a:endParaRPr lang="ru-RU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до 17.30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Группа №9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</a:tr>
              <a:tr h="664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15.05.2023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Павленко Елена Александровна</a:t>
                      </a:r>
                      <a:endParaRPr lang="ru-RU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("Веселый каблучок")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 16.30 до 17.30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Музыкальный кабинет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</a:tr>
              <a:tr h="664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18.05.2023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Малыхина Ирина Леонидовна</a:t>
                      </a:r>
                      <a:endParaRPr lang="ru-RU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("Юный шахматист")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 16.30 до 17.30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Методический кабинет 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 этаж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80" marR="486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511110" y="-50922"/>
            <a:ext cx="11655110" cy="50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64155914"/>
              </p:ext>
            </p:extLst>
          </p:nvPr>
        </p:nvGraphicFramePr>
        <p:xfrm>
          <a:off x="2555776" y="4941168"/>
          <a:ext cx="6463278" cy="1682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6888"/>
                <a:gridCol w="2781155"/>
                <a:gridCol w="998277"/>
                <a:gridCol w="155695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24.05.2023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Калсанова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Лариса Дмитриевна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( "В стране веселых слов")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 17.00 до 18.00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Музыкальный зал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22.05.2023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Ситникова</a:t>
                      </a:r>
                      <a:r>
                        <a:rPr lang="ru-RU" sz="1200" dirty="0">
                          <a:effectLst/>
                        </a:rPr>
                        <a:t> Лариса Вениаминовна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("Веселый каблучок")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 16.30 до 17.30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Музыкальный зал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22.05.2023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Малыхина Ирина Леонидовна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("Юный шахматист")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 16.30 до 17.30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Методический кабинет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 этаж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12929" y="40056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717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ru-RU" sz="3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МАДОУ по травматизму за </a:t>
            </a:r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3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363272" cy="5199856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Несчастных случаев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 не зафиксировано травм.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основном поступали обращения в медицинский кабинет, связанные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царапинами, ссадинами, ушибами – гематома, синяк, ранка, болячка.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травмы происходят в самостоятельной деятельности, во время режимных моментов.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Инструктаж по охране жизни детей с сотрудниками  проводится систематично один раз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квартал, при необходимости внепланово.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организуют занятия, беседы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жизнедеятельности.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 предметно – пространственная среда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безопасна и содержит познавательный материал по безопасности.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родительских уголках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содержатся материалы информационного характера по безопасности и профилактике травматизма.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6996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8784976" cy="5328592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взаимодействие педагогов и родителей по вопросу охраны жизни и здоровья детей:</a:t>
            </a:r>
          </a:p>
          <a:p>
            <a:pPr algn="just"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облюдать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меры профилактики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вирусных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инфекций; </a:t>
            </a:r>
          </a:p>
          <a:p>
            <a:pPr algn="just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детях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необходимости знания правил личной безопасности, соблюдения их, соблюдения правил безопасного поведения;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инструктаж со всеми родителями воспитанников об ответственности за жизнь и здоровье детей, по профилактике травматизма в теплый период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года;</a:t>
            </a:r>
          </a:p>
          <a:p>
            <a:pPr lvl="0" algn="just"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ринять к сведению информацию об организации питания в МАДОУ, продолжить работу родительского контроля по организации питания.</a:t>
            </a:r>
          </a:p>
          <a:p>
            <a:pPr lvl="0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к сведению отчет 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самообследовании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МАДОУ за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год. 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участие в подготовке к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летней оздоровительной работе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конкурсу «Лучший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летний участок и цветник».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 принять участие в подготовке к новому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2023-2024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уч. году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к сведению отчет о расходовании бюджетных и внебюджетных средств.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095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1785"/>
            <a:ext cx="8229600" cy="420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детей в весенне-летний период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571480"/>
            <a:ext cx="8858312" cy="59906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Уважаемые родители на основании </a:t>
            </a:r>
            <a:r>
              <a:rPr lang="ru-RU" sz="11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инст</a:t>
            </a:r>
            <a:r>
              <a:rPr lang="ru-RU" sz="11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рукции №</a:t>
            </a:r>
            <a:r>
              <a:rPr lang="ru-RU" sz="11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70 МАДОУ «Детский сад №393» по организации охраны жизни и здоровья детей во время пребывания в детском саду в весенний период</a:t>
            </a:r>
            <a:r>
              <a:rPr lang="ru-RU" sz="11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напоминаем Вам об ответственности за жизни и здоровье детей и обращаем Ваше внимание, что в весенний период необходимо: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11111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В связи с интенсивным снеготаянием обратить внимание детей на посещение в эти весенние дни </a:t>
            </a:r>
            <a:r>
              <a:rPr lang="ru-RU" sz="1100" b="1" dirty="0" smtClean="0">
                <a:solidFill>
                  <a:srgbClr val="11111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водоемов,</a:t>
            </a:r>
            <a:r>
              <a:rPr lang="ru-RU" sz="1100" dirty="0" smtClean="0">
                <a:solidFill>
                  <a:srgbClr val="11111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ос</a:t>
            </a:r>
            <a:r>
              <a:rPr lang="ru-RU" sz="1100" b="1" dirty="0" smtClean="0">
                <a:solidFill>
                  <a:srgbClr val="11111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тавлять без присмотра ребенка у водоема</a:t>
            </a:r>
            <a:r>
              <a:rPr lang="ru-RU" sz="1100" dirty="0" smtClean="0">
                <a:solidFill>
                  <a:srgbClr val="11111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</a:t>
            </a:r>
            <a:r>
              <a:rPr lang="ru-RU" sz="11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 время прогулок следить</a:t>
            </a:r>
            <a:r>
              <a:rPr lang="ru-RU" sz="1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чтобы дети не ели и не брали в рот незнакомые растения, предметы и т.п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С приходом теплого весеннего периода активизируются клещи. Существенную роль в защите от клещей имеет специальная одежда.</a:t>
            </a:r>
            <a:endParaRPr lang="ru-RU" sz="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Одевать детей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соответствии с температурными условиями, иметь запасные вещи, </a:t>
            </a:r>
            <a:r>
              <a:rPr lang="ru-RU" sz="1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допускать намокания детской одежды и обуви.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Усилить бдительность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наличие посторонних, подозрительных предметов, пакетов, сумок на предмет </a:t>
            </a:r>
            <a:r>
              <a:rPr lang="ru-RU" sz="11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взрыво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и другой безопасности, в случае обнаружения немедленно сообщить администрации и специальным службам. </a:t>
            </a:r>
            <a:endParaRPr lang="ru-RU" sz="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</a:t>
            </a:r>
            <a:r>
              <a:rPr lang="ru-RU" sz="11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Напоминать детям о правилах поведения и соблюдении правил дорожного движения</a:t>
            </a:r>
            <a:r>
              <a:rPr lang="ru-RU" sz="1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весеннее время.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Учите правилам дорожного движения, переходя дорогу соблюдайте правила и держите ребенка за руку. Учите смотреть прежде чем сделать первый шаг на переходе, учите замечать транспорт, оценивать скорость и направление. Входить в любой вид транспорта и выходить из него только тогда, когда он стоит. 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Соблюдайте правила катания на велосипедах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роликах, самокатах (катаемся на специальных площадках, пользуемся шлемами и щитками, обучаем навыку безопасного падения). Исключите игры детей около проезжей части.</a:t>
            </a:r>
            <a:endParaRPr lang="ru-RU" sz="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</a:t>
            </a:r>
            <a:r>
              <a:rPr lang="ru-RU" sz="11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Обратить внимание на</a:t>
            </a:r>
            <a:r>
              <a:rPr lang="ru-RU" sz="1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возможные случаи возникновения пожаров из-за неосторожного </a:t>
            </a:r>
            <a:r>
              <a:rPr lang="ru-RU" sz="11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обращения с огнем:</a:t>
            </a:r>
            <a:r>
              <a:rPr lang="ru-RU" sz="1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детская шалость; непотушенные костры; не затушенные окурки, поджог травы.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 оставляйте без присмотра детей, не позволяйте им пользоваться легковоспламеняющимися материалами; Следите за газовыми и электрическими приборами. Запрещайте играть с легко воспламеняющимися предметами и жидкостями ; Не разрешайте трогать режущие и колющие предметы (ножи, ножницы, иголки и т.д.).  </a:t>
            </a:r>
            <a:endParaRPr lang="ru-RU" sz="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Родители или лица, их заменяющие, должны 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передавать детей лично воспитателю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или другому сотруднику. Следить за детьми, не оставлять без присмотра, не доверять временный присмотр за детьми посторонним людям, другим родителям.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Формируйте у детей навыки обеспечения личной безопасности; проведите с детьми с детьми индивидуальные беседы, объяснив важные правила, соблюдение которых поможет сохранить жизнь.</a:t>
            </a:r>
            <a:endParaRPr lang="ru-RU" sz="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Меры безопасного поведения 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работе с Интернетом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объясните детям, что общаться и вести себя в социальной сети необходимо так же осторожно, как и в реальной жизни. Запретите детям оставлять в публичном доступе или отправлять незнакомцам по почте контактную информацию (телефон, адрес).  Просматривайте сайты, которыми пользуется ваш ребёнок, с целью недопущения вовлечения ребёнка в неформальные организации. </a:t>
            </a:r>
            <a:r>
              <a:rPr lang="ru-RU" sz="11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Соцсети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 </a:t>
            </a:r>
            <a:r>
              <a:rPr lang="ru-RU" sz="11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мессенджеры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отчасти стали дополнительным стимулом к массовому распространению </a:t>
            </a:r>
            <a:r>
              <a:rPr lang="ru-RU" sz="11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фейковых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новостей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Фейковыми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часто бывают новости, заголовки которых слишком эмоциональны, которые апеллируют к чувствам читающих их людей и стремятся задеть за живое. Старайтесь воспринимать их не так эмоционально, отделять сухие факты от оценочных характеристик. А ещё проверяйте, соответствует ли содержание новости заголовку. Приучайте себя и детей проверять новости и искать подтверждение информации в нескольких не зависимых друг от друга источниках. Если нет отсылки к первоисточнику, это повод задуматься, насколько правдива информация. Хороший признак, если в тексте содержатся ссылки, чтобы читатель мог самостоятельно проверить факты.</a:t>
            </a:r>
            <a:endParaRPr lang="ru-RU" sz="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9. Для сохранения здоровья детей </a:t>
            </a:r>
            <a:r>
              <a:rPr lang="ru-RU" sz="11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приводить ребенка в учреждение с признаками заболеваний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(насморк, высыпание на коже, расстройство желудка, рвота, температура и др. недомогания).</a:t>
            </a:r>
            <a:endParaRPr lang="ru-RU" sz="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603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4427985" cy="1597744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800000"/>
                </a:solidFill>
              </a:rPr>
              <a:t>26.04.2023 с 10.00 до 13.30 проводится Всероссийское родительское собрание «Обеспечение безопасности детей при перевозке в транспортных средствах»</a:t>
            </a:r>
            <a:endParaRPr lang="ru-RU" sz="1800" dirty="0">
              <a:solidFill>
                <a:srgbClr val="800000"/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25975" t="9219" r="23677" b="3795"/>
          <a:stretch/>
        </p:blipFill>
        <p:spPr bwMode="auto">
          <a:xfrm>
            <a:off x="467544" y="1930400"/>
            <a:ext cx="3312368" cy="4320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96" t="8619" r="24318" b="7202"/>
          <a:stretch/>
        </p:blipFill>
        <p:spPr bwMode="auto">
          <a:xfrm>
            <a:off x="4572000" y="116632"/>
            <a:ext cx="4464496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9636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504056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Родительский контроль организации питания в МАДОУ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6264696" cy="5256584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Цель работы: соответствие реализуемых блюд утвержденному 10-дневному меню, санитарно-техническое содержание обеденной зоны, состояние обеденной мебели и посуды, условия соблюдения правил личной гигиены воспитанников, за фактическим выходом готового блюда, оценка органо-</a:t>
            </a:r>
            <a:r>
              <a:rPr lang="ru-RU" dirty="0" err="1" smtClean="0">
                <a:solidFill>
                  <a:schemeClr val="tx1"/>
                </a:solidFill>
              </a:rPr>
              <a:t>лептических</a:t>
            </a:r>
            <a:r>
              <a:rPr lang="ru-RU" dirty="0" smtClean="0">
                <a:solidFill>
                  <a:schemeClr val="tx1"/>
                </a:solidFill>
              </a:rPr>
              <a:t> свойств приготовленной пищи (внешний вид, температура, запах, вкус, готовность и доброкачественность), наличие информации о здоровом питании. </a:t>
            </a:r>
          </a:p>
          <a:p>
            <a:pPr algn="just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Состав утвержден приказом от 23.08.2022 № 168</a:t>
            </a:r>
          </a:p>
          <a:p>
            <a:pPr algn="just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Родители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Кусмарова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Полина Александровна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(5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гр.),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Якимова Ольга Сергеевна (8 гр.),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Курналеева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Светлана Викторовна (гр. 3)</a:t>
            </a:r>
          </a:p>
          <a:p>
            <a:pPr algn="just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Выходы ежемесячно: 28.09.2023, 19.10.2022, 09.11.2022, 22.12.2022, 18.01.2023, 28.02.2023,22.03.2023, 13.04.2023</a:t>
            </a:r>
          </a:p>
          <a:p>
            <a:pPr marL="0" indent="0" algn="just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1484784"/>
            <a:ext cx="2493410" cy="425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481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5706</TotalTime>
  <Words>3171</Words>
  <Application>Microsoft Office PowerPoint</Application>
  <PresentationFormat>Экран (4:3)</PresentationFormat>
  <Paragraphs>423</Paragraphs>
  <Slides>60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Грань</vt:lpstr>
      <vt:lpstr>Муниципальное автономное дошкольное образовательное учреждение  «Детский сад № 393»</vt:lpstr>
      <vt:lpstr>Повестка дня:</vt:lpstr>
      <vt:lpstr>Сравнительные данные по заболеваемости  (в случаях)</vt:lpstr>
      <vt:lpstr>Слайд 4</vt:lpstr>
      <vt:lpstr>Профилактика травматизма</vt:lpstr>
      <vt:lpstr>Отчет МАДОУ по травматизму за 2022 год:</vt:lpstr>
      <vt:lpstr>Безопасность детей в весенне-летний период</vt:lpstr>
      <vt:lpstr>26.04.2023 с 10.00 до 13.30 проводится Всероссийское родительское собрание «Обеспечение безопасности детей при перевозке в транспортных средствах»</vt:lpstr>
      <vt:lpstr>Родительский контроль организации питания в МАДОУ</vt:lpstr>
      <vt:lpstr>Слайд 10</vt:lpstr>
      <vt:lpstr>Слайд 11</vt:lpstr>
      <vt:lpstr>Отчет о результатах самообследования деятельности учреждения за 2022 год.  </vt:lpstr>
      <vt:lpstr>Слайд 13</vt:lpstr>
      <vt:lpstr>Участие воспитанников в конкурсах</vt:lpstr>
      <vt:lpstr>Участие воспитанников в конкурсах</vt:lpstr>
      <vt:lpstr>Слайд 16</vt:lpstr>
      <vt:lpstr>Слайд 17</vt:lpstr>
      <vt:lpstr>Слайд 18</vt:lpstr>
      <vt:lpstr>Слайд 19</vt:lpstr>
      <vt:lpstr>Сотрудничество  с библиотекой  им. А.М. Горького. </vt:lpstr>
      <vt:lpstr>Слайд 21</vt:lpstr>
      <vt:lpstr>Слайд 22</vt:lpstr>
      <vt:lpstr>Слайд 23</vt:lpstr>
      <vt:lpstr>Инновационная деятельность МАДОУ</vt:lpstr>
      <vt:lpstr>Результаты работы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Оценка качества образовательной деятельности, содержания и качества подготовки обучающихся,  востребованности выпускников</vt:lpstr>
      <vt:lpstr>Анализ поступления в школу воспитанников МАДОУ </vt:lpstr>
      <vt:lpstr>Перспективы работы:</vt:lpstr>
      <vt:lpstr>Слайд 42</vt:lpstr>
      <vt:lpstr>Слайд 43</vt:lpstr>
      <vt:lpstr>Слайд 44</vt:lpstr>
      <vt:lpstr>Слайд 45</vt:lpstr>
      <vt:lpstr>Слайд 46</vt:lpstr>
      <vt:lpstr>Работа МАДОУ летом 2023 года.</vt:lpstr>
      <vt:lpstr>Слайд 48</vt:lpstr>
      <vt:lpstr>Слайд 49</vt:lpstr>
      <vt:lpstr>Слайд 50</vt:lpstr>
      <vt:lpstr>Слайд 51</vt:lpstr>
      <vt:lpstr>Слайд 52</vt:lpstr>
      <vt:lpstr>О подготовке к новому учебному году.</vt:lpstr>
      <vt:lpstr>Бюджетные средства за 2019, 2020, 2021, 2022, 2023 годы (ремонт, технологическое оборудование) </vt:lpstr>
      <vt:lpstr>Слайд 55</vt:lpstr>
      <vt:lpstr>О недопустимости незаконных сборов денежных средств.</vt:lpstr>
      <vt:lpstr>Слайд 57</vt:lpstr>
      <vt:lpstr>Слайд 58</vt:lpstr>
      <vt:lpstr>Слайд 59</vt:lpstr>
      <vt:lpstr>Решение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 «Детский сад № 393»</dc:title>
  <dc:creator>Татьяна</dc:creator>
  <cp:lastModifiedBy>1</cp:lastModifiedBy>
  <cp:revision>359</cp:revision>
  <cp:lastPrinted>2023-04-23T10:46:24Z</cp:lastPrinted>
  <dcterms:created xsi:type="dcterms:W3CDTF">2015-12-03T11:47:59Z</dcterms:created>
  <dcterms:modified xsi:type="dcterms:W3CDTF">2023-04-26T06:15:22Z</dcterms:modified>
</cp:coreProperties>
</file>