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2" r:id="rId2"/>
    <p:sldId id="256" r:id="rId3"/>
    <p:sldId id="285" r:id="rId4"/>
    <p:sldId id="272" r:id="rId5"/>
    <p:sldId id="274" r:id="rId6"/>
    <p:sldId id="257" r:id="rId7"/>
    <p:sldId id="277" r:id="rId8"/>
    <p:sldId id="273" r:id="rId9"/>
    <p:sldId id="291" r:id="rId10"/>
    <p:sldId id="278" r:id="rId11"/>
    <p:sldId id="297" r:id="rId12"/>
    <p:sldId id="279" r:id="rId13"/>
    <p:sldId id="271" r:id="rId14"/>
    <p:sldId id="281" r:id="rId15"/>
    <p:sldId id="283" r:id="rId16"/>
    <p:sldId id="296" r:id="rId17"/>
    <p:sldId id="260" r:id="rId18"/>
    <p:sldId id="295" r:id="rId19"/>
    <p:sldId id="261" r:id="rId20"/>
    <p:sldId id="264" r:id="rId21"/>
    <p:sldId id="287" r:id="rId22"/>
    <p:sldId id="286" r:id="rId23"/>
    <p:sldId id="294" r:id="rId24"/>
    <p:sldId id="263" r:id="rId25"/>
    <p:sldId id="288" r:id="rId26"/>
    <p:sldId id="282" r:id="rId27"/>
    <p:sldId id="293" r:id="rId28"/>
    <p:sldId id="266" r:id="rId29"/>
    <p:sldId id="289" r:id="rId30"/>
    <p:sldId id="292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FDA22-1CE9-4B6F-AF3D-45D42B9C7682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A1F65-2124-412F-A748-12977581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A1F65-2124-412F-A748-12977581819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1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A1F65-2124-412F-A748-12977581819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08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5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AutoShape 4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5" name="Picture 9" descr="C:\Users\USER\Desktop\istockphoto-156839227-1024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00166" y="2928934"/>
            <a:ext cx="6143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Оформление зимних  участков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 МАДОУ «Детский сад №393»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5429264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2022 год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1214422"/>
            <a:ext cx="6715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Смотр –конкурс на лучший зимний участок дошкольных образовательных организаций </a:t>
            </a:r>
            <a:r>
              <a:rPr lang="ru-RU" sz="2000" b="1" dirty="0" err="1" smtClean="0">
                <a:solidFill>
                  <a:srgbClr val="002060"/>
                </a:solidFill>
              </a:rPr>
              <a:t>Сормовского</a:t>
            </a:r>
            <a:r>
              <a:rPr lang="ru-RU" sz="2000" b="1" dirty="0" smtClean="0">
                <a:solidFill>
                  <a:srgbClr val="002060"/>
                </a:solidFill>
              </a:rPr>
              <a:t> района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г. Нижнего Новгорода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зима2022\Новая папка\IMG_5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3571836" cy="2381224"/>
          </a:xfrm>
          <a:prstGeom prst="rect">
            <a:avLst/>
          </a:prstGeom>
          <a:noFill/>
        </p:spPr>
      </p:pic>
      <p:pic>
        <p:nvPicPr>
          <p:cNvPr id="2051" name="Picture 3" descr="C:\Users\USER\Desktop\зима2022\Новая папка\IMG_5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860"/>
            <a:ext cx="4071966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7643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№3 (2-3 г ода)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«Дымковская курочка всех зовет гулять»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6" b="16622"/>
          <a:stretch>
            <a:fillRect/>
          </a:stretch>
        </p:blipFill>
        <p:spPr>
          <a:xfrm>
            <a:off x="5715008" y="3000372"/>
            <a:ext cx="3428992" cy="2988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7686" y="1357298"/>
            <a:ext cx="4000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«Курочка»</a:t>
            </a:r>
          </a:p>
          <a:p>
            <a:pPr algn="ctr"/>
            <a:r>
              <a:rPr lang="ru-RU" sz="1400" dirty="0" smtClean="0"/>
              <a:t>Пристроилась на нашем участке курочка – желтое крылышко со своим гнездом. А пока оно пустое, ребятки могут поиграть с ним, бросая в него шарики.</a:t>
            </a:r>
          </a:p>
          <a:p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714744" y="4143380"/>
            <a:ext cx="20717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Зимой у нас не песочница, а «снежница». Ребята набирают снежок в ведерки разной величины и делают куличики. Рядом стоят саночки, на которых можно и куклу покатать и ведерко со снегом отвезти.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/>
          <a:stretch>
            <a:fillRect/>
          </a:stretch>
        </p:blipFill>
        <p:spPr>
          <a:xfrm>
            <a:off x="6286512" y="0"/>
            <a:ext cx="2857488" cy="3498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0"/>
          <a:stretch>
            <a:fillRect/>
          </a:stretch>
        </p:blipFill>
        <p:spPr>
          <a:xfrm>
            <a:off x="214281" y="785793"/>
            <a:ext cx="2625557" cy="2652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9"/>
          <a:stretch>
            <a:fillRect/>
          </a:stretch>
        </p:blipFill>
        <p:spPr>
          <a:xfrm>
            <a:off x="1738785" y="3498991"/>
            <a:ext cx="2833215" cy="3297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6176" y="3552047"/>
            <a:ext cx="289138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«Дымковская </a:t>
            </a:r>
            <a:r>
              <a:rPr lang="ru-RU" sz="1300" b="1" dirty="0" smtClean="0"/>
              <a:t>карусель</a:t>
            </a:r>
            <a:r>
              <a:rPr lang="ru-RU" sz="1300" b="1" dirty="0" smtClean="0"/>
              <a:t>»</a:t>
            </a:r>
          </a:p>
          <a:p>
            <a:pPr algn="ctr"/>
            <a:r>
              <a:rPr lang="ru-RU" sz="1300" dirty="0" smtClean="0"/>
              <a:t>Все по кругу полетели, </a:t>
            </a:r>
          </a:p>
          <a:p>
            <a:pPr algn="ctr"/>
            <a:r>
              <a:rPr lang="ru-RU" sz="1300" dirty="0" smtClean="0"/>
              <a:t>В ПАРКЕ на Карусели….</a:t>
            </a:r>
          </a:p>
          <a:p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0"/>
            <a:ext cx="6143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«Дымковская радость»  группы №2  (3-4 года)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7577" y="1478291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«</a:t>
            </a:r>
            <a:r>
              <a:rPr lang="ru-RU" sz="1200" b="1" dirty="0" smtClean="0"/>
              <a:t>Петушок»</a:t>
            </a:r>
          </a:p>
          <a:p>
            <a:pPr algn="ctr"/>
            <a:r>
              <a:rPr lang="ru-RU" sz="1200" dirty="0" smtClean="0"/>
              <a:t>Петушок </a:t>
            </a:r>
            <a:r>
              <a:rPr lang="ru-RU" sz="1200" dirty="0" smtClean="0"/>
              <a:t>наш Петушок,</a:t>
            </a:r>
          </a:p>
          <a:p>
            <a:pPr algn="ctr"/>
            <a:r>
              <a:rPr lang="ru-RU" sz="1200" dirty="0" smtClean="0"/>
              <a:t>На Зарядку нас построй!</a:t>
            </a:r>
          </a:p>
          <a:p>
            <a:pPr algn="ctr"/>
            <a:r>
              <a:rPr lang="ru-RU" sz="1200" dirty="0" smtClean="0"/>
              <a:t>Деток </a:t>
            </a:r>
            <a:r>
              <a:rPr lang="ru-RU" sz="1200" dirty="0" smtClean="0"/>
              <a:t>просит «Догони! - МЯЧ со мною прокати!»</a:t>
            </a:r>
            <a:endParaRPr lang="ru-RU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 r="6526" b="17682"/>
          <a:stretch/>
        </p:blipFill>
        <p:spPr>
          <a:xfrm>
            <a:off x="4966089" y="4235592"/>
            <a:ext cx="2689392" cy="2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3"/>
          <a:stretch>
            <a:fillRect/>
          </a:stretch>
        </p:blipFill>
        <p:spPr>
          <a:xfrm>
            <a:off x="214282" y="1013385"/>
            <a:ext cx="3097814" cy="3357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78" y="0"/>
            <a:ext cx="3398700" cy="29299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5906" y="2120689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Горка наша хороша.</a:t>
            </a:r>
          </a:p>
          <a:p>
            <a:pPr algn="ctr"/>
            <a:r>
              <a:rPr lang="ru-RU" sz="1200" dirty="0"/>
              <a:t> </a:t>
            </a:r>
            <a:r>
              <a:rPr lang="ru-RU" sz="1200" dirty="0" smtClean="0"/>
              <a:t>Для детей лепили </a:t>
            </a:r>
            <a:r>
              <a:rPr lang="ru-RU" sz="1200" dirty="0" smtClean="0"/>
              <a:t>родители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 smtClean="0"/>
              <a:t>и воспитатели с утра! 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0"/>
            <a:ext cx="5570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«Дымковская радость»  группы №2  (3-4 года)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9122"/>
          <a:stretch/>
        </p:blipFill>
        <p:spPr>
          <a:xfrm>
            <a:off x="3995935" y="3321018"/>
            <a:ext cx="2902547" cy="3201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kartinkin.net/uploads/posts/2021-01/1610506544_40-p-narodnii-fon-dlya-prezentatsii-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s://kartinkin.net/uploads/posts/2021-01/1610506544_40-p-narodnii-fon-dlya-prezentatsii-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282" y="0"/>
            <a:ext cx="62151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группы №4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(3-4 года)   «Дымковская барышня в гостях у ребят»  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7"/>
          <a:stretch>
            <a:fillRect/>
          </a:stretch>
        </p:blipFill>
        <p:spPr>
          <a:xfrm>
            <a:off x="4302714" y="4000504"/>
            <a:ext cx="4841286" cy="2727708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018340"/>
            <a:ext cx="3571900" cy="26789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000108"/>
            <a:ext cx="3786214" cy="283966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00562" y="2214554"/>
            <a:ext cx="32861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«Дымковская барышня»</a:t>
            </a:r>
          </a:p>
          <a:p>
            <a:pPr algn="ctr"/>
            <a:r>
              <a:rPr lang="ru-RU" sz="1400" dirty="0" smtClean="0"/>
              <a:t>Посмотри, как хороша эта девица-душа.</a:t>
            </a:r>
          </a:p>
          <a:p>
            <a:pPr algn="ctr"/>
            <a:r>
              <a:rPr lang="ru-RU" sz="1400" dirty="0" smtClean="0"/>
              <a:t>Щечки алые горят, удивительный наряд,</a:t>
            </a:r>
          </a:p>
          <a:p>
            <a:pPr algn="ctr"/>
            <a:r>
              <a:rPr lang="ru-RU" sz="1400" dirty="0" smtClean="0"/>
              <a:t>Сидит кокошник горделиво,</a:t>
            </a:r>
          </a:p>
          <a:p>
            <a:pPr algn="ctr"/>
            <a:r>
              <a:rPr lang="ru-RU" sz="1400" dirty="0" smtClean="0"/>
              <a:t>Барышня так красива.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зима2022\12 группа\IMG-6b77d0c8021ec76fb5b99c8adcf2a926-V.jpg"/>
          <p:cNvPicPr>
            <a:picLocks noChangeAspect="1" noChangeArrowheads="1"/>
          </p:cNvPicPr>
          <p:nvPr/>
        </p:nvPicPr>
        <p:blipFill>
          <a:blip r:embed="rId3" cstate="print"/>
          <a:srcRect b="11184"/>
          <a:stretch>
            <a:fillRect/>
          </a:stretch>
        </p:blipFill>
        <p:spPr bwMode="auto">
          <a:xfrm>
            <a:off x="214282" y="3429000"/>
            <a:ext cx="2714644" cy="3214710"/>
          </a:xfrm>
          <a:prstGeom prst="rect">
            <a:avLst/>
          </a:prstGeom>
          <a:noFill/>
        </p:spPr>
      </p:pic>
      <p:pic>
        <p:nvPicPr>
          <p:cNvPr id="4099" name="Picture 3" descr="C:\Users\USER\Desktop\зима2022\12 группа\IMG-22f8b40e50329c86efa1b8ab0c8bd7e3-V.jpg"/>
          <p:cNvPicPr>
            <a:picLocks noChangeAspect="1" noChangeArrowheads="1"/>
          </p:cNvPicPr>
          <p:nvPr/>
        </p:nvPicPr>
        <p:blipFill>
          <a:blip r:embed="rId4" cstate="print"/>
          <a:srcRect t="6818" b="11364"/>
          <a:stretch>
            <a:fillRect/>
          </a:stretch>
        </p:blipFill>
        <p:spPr bwMode="auto">
          <a:xfrm>
            <a:off x="3929058" y="3429000"/>
            <a:ext cx="3000396" cy="3273158"/>
          </a:xfrm>
          <a:prstGeom prst="rect">
            <a:avLst/>
          </a:prstGeom>
          <a:noFill/>
        </p:spPr>
      </p:pic>
      <p:pic>
        <p:nvPicPr>
          <p:cNvPr id="4100" name="Picture 4" descr="C:\Users\USER\Desktop\зима2022\12 группа\IMG-23103e756a7dbbae7d7dacfba24bbe5a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0"/>
            <a:ext cx="2714612" cy="33575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71604" y="107154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«Веселые матрешки»</a:t>
            </a:r>
          </a:p>
          <a:p>
            <a:pPr algn="ctr"/>
            <a:r>
              <a:rPr lang="ru-RU" sz="1600" dirty="0" smtClean="0"/>
              <a:t>Погляди скорее – </a:t>
            </a:r>
          </a:p>
          <a:p>
            <a:pPr algn="ctr"/>
            <a:r>
              <a:rPr lang="ru-RU" sz="1600" dirty="0" smtClean="0"/>
              <a:t>Щечки розовеют, </a:t>
            </a:r>
          </a:p>
          <a:p>
            <a:pPr algn="ctr"/>
            <a:r>
              <a:rPr lang="ru-RU" sz="1600" dirty="0" smtClean="0"/>
              <a:t>Пестренький платочек, </a:t>
            </a:r>
          </a:p>
          <a:p>
            <a:pPr algn="ctr"/>
            <a:r>
              <a:rPr lang="ru-RU" sz="1600" dirty="0" smtClean="0"/>
              <a:t>Платьице в цветочек, </a:t>
            </a:r>
          </a:p>
          <a:p>
            <a:pPr algn="ctr"/>
            <a:r>
              <a:rPr lang="ru-RU" sz="1600" dirty="0" smtClean="0"/>
              <a:t>Пухленькие крошки — </a:t>
            </a:r>
          </a:p>
          <a:p>
            <a:pPr algn="ctr"/>
            <a:r>
              <a:rPr lang="ru-RU" sz="1600" dirty="0" smtClean="0"/>
              <a:t>Русские матрешки.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6215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№12  (3-4 года)  «Веселые матрешки»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6643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группы  №1 (4 -5 лет)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«Царство дымковской игрушки!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7"/>
          <a:stretch>
            <a:fillRect/>
          </a:stretch>
        </p:blipFill>
        <p:spPr bwMode="auto">
          <a:xfrm>
            <a:off x="6392826" y="-1"/>
            <a:ext cx="2751174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r="10122"/>
          <a:stretch>
            <a:fillRect/>
          </a:stretch>
        </p:blipFill>
        <p:spPr bwMode="auto">
          <a:xfrm>
            <a:off x="1714480" y="3857628"/>
            <a:ext cx="3143272" cy="284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2" b="11575"/>
          <a:stretch>
            <a:fillRect/>
          </a:stretch>
        </p:blipFill>
        <p:spPr bwMode="auto">
          <a:xfrm>
            <a:off x="5500694" y="3441604"/>
            <a:ext cx="3643306" cy="342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"/>
          <a:stretch>
            <a:fillRect/>
          </a:stretch>
        </p:blipFill>
        <p:spPr bwMode="auto">
          <a:xfrm>
            <a:off x="214282" y="857232"/>
            <a:ext cx="3214678" cy="277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214678" y="1071546"/>
            <a:ext cx="1428760" cy="2071702"/>
          </a:xfrm>
        </p:spPr>
        <p:txBody>
          <a:bodyPr>
            <a:noAutofit/>
          </a:bodyPr>
          <a:lstStyle/>
          <a:p>
            <a:pPr fontAlgn="base"/>
            <a:r>
              <a:rPr lang="ru-RU" sz="1400" b="1" i="1" dirty="0" smtClean="0">
                <a:latin typeface="+mn-lt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+mn-lt"/>
                <a:cs typeface="Times New Roman" pitchFamily="18" charset="0"/>
              </a:rPr>
            </a:br>
            <a:r>
              <a:rPr lang="ru-RU" sz="1200" dirty="0" smtClean="0">
                <a:latin typeface="+mn-lt"/>
                <a:cs typeface="Times New Roman" pitchFamily="18" charset="0"/>
              </a:rPr>
              <a:t>Мы зимой</a:t>
            </a:r>
            <a:br>
              <a:rPr lang="ru-RU" sz="1200" dirty="0" smtClean="0">
                <a:latin typeface="+mn-lt"/>
                <a:cs typeface="Times New Roman" pitchFamily="18" charset="0"/>
              </a:rPr>
            </a:br>
            <a:r>
              <a:rPr lang="ru-RU" sz="1200" dirty="0" smtClean="0">
                <a:latin typeface="+mn-lt"/>
                <a:cs typeface="Times New Roman" pitchFamily="18" charset="0"/>
              </a:rPr>
              <a:t> играем, зиму</a:t>
            </a:r>
            <a:br>
              <a:rPr lang="ru-RU" sz="1200" dirty="0" smtClean="0">
                <a:latin typeface="+mn-lt"/>
                <a:cs typeface="Times New Roman" pitchFamily="18" charset="0"/>
              </a:rPr>
            </a:br>
            <a:r>
              <a:rPr lang="ru-RU" sz="1200" dirty="0" smtClean="0">
                <a:latin typeface="+mn-lt"/>
                <a:cs typeface="Times New Roman" pitchFamily="18" charset="0"/>
              </a:rPr>
              <a:t> изучаем. Всё исследовать должны,</a:t>
            </a:r>
            <a:br>
              <a:rPr lang="ru-RU" sz="1200" dirty="0" smtClean="0">
                <a:latin typeface="+mn-lt"/>
                <a:cs typeface="Times New Roman" pitchFamily="18" charset="0"/>
              </a:rPr>
            </a:br>
            <a:r>
              <a:rPr lang="ru-RU" sz="1200" dirty="0" smtClean="0">
                <a:latin typeface="+mn-lt"/>
                <a:cs typeface="Times New Roman" pitchFamily="18" charset="0"/>
              </a:rPr>
              <a:t> эксперименты нам нужны!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14942" y="1500174"/>
            <a:ext cx="114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sz="1200" dirty="0" smtClean="0"/>
              <a:t>Матрешка пестрая, красивая, забавная. Со всех сторон нарядная!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000892" y="6143644"/>
            <a:ext cx="2000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На участке есть гора, </a:t>
            </a:r>
          </a:p>
          <a:p>
            <a:pPr algn="ctr"/>
            <a:r>
              <a:rPr lang="ru-RU" sz="1400" b="1" dirty="0" smtClean="0"/>
              <a:t>Все катаются с утра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6643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группы  №1 (4 -5 лет)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«Царство дымковской игрушки!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6"/>
          <a:stretch>
            <a:fillRect/>
          </a:stretch>
        </p:blipFill>
        <p:spPr bwMode="auto">
          <a:xfrm>
            <a:off x="6422794" y="0"/>
            <a:ext cx="2721206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9"/>
          <a:stretch>
            <a:fillRect/>
          </a:stretch>
        </p:blipFill>
        <p:spPr bwMode="auto">
          <a:xfrm>
            <a:off x="1785918" y="3786190"/>
            <a:ext cx="3640664" cy="307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3"/>
          <a:stretch>
            <a:fillRect/>
          </a:stretch>
        </p:blipFill>
        <p:spPr bwMode="auto">
          <a:xfrm>
            <a:off x="357158" y="928670"/>
            <a:ext cx="2786082" cy="272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786190"/>
            <a:ext cx="3500430" cy="307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643306" y="2571744"/>
            <a:ext cx="33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Посуда не простая,</a:t>
            </a:r>
          </a:p>
          <a:p>
            <a:pPr algn="ctr"/>
            <a:r>
              <a:rPr lang="ru-RU" sz="1200" dirty="0" smtClean="0"/>
              <a:t> А точно – золотая! </a:t>
            </a:r>
          </a:p>
          <a:p>
            <a:pPr algn="ctr"/>
            <a:r>
              <a:rPr lang="ru-RU" sz="1200" dirty="0" smtClean="0"/>
              <a:t>С яркими узорчиками </a:t>
            </a:r>
          </a:p>
          <a:p>
            <a:pPr algn="ctr"/>
            <a:r>
              <a:rPr lang="ru-RU" sz="1200" dirty="0" smtClean="0"/>
              <a:t>Ягодками и листочками. </a:t>
            </a:r>
          </a:p>
          <a:p>
            <a:pPr algn="ctr"/>
            <a:r>
              <a:rPr lang="ru-RU" sz="1200" dirty="0" smtClean="0"/>
              <a:t>Называется она </a:t>
            </a:r>
          </a:p>
          <a:p>
            <a:pPr algn="ctr"/>
            <a:r>
              <a:rPr lang="ru-RU" sz="1200" dirty="0" smtClean="0"/>
              <a:t>Золотая Хохлома!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357686" y="1142984"/>
            <a:ext cx="1857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Терем, терем, теремок!</a:t>
            </a:r>
          </a:p>
          <a:p>
            <a:pPr algn="ctr"/>
            <a:r>
              <a:rPr lang="ru-RU" sz="1200" dirty="0" smtClean="0"/>
              <a:t>Он не низок, не высок</a:t>
            </a:r>
          </a:p>
          <a:p>
            <a:pPr algn="ctr"/>
            <a:r>
              <a:rPr lang="ru-RU" sz="1200" dirty="0" smtClean="0"/>
              <a:t>Расписные здесь завалинки</a:t>
            </a:r>
          </a:p>
          <a:p>
            <a:pPr algn="ctr"/>
            <a:r>
              <a:rPr lang="ru-RU" sz="1200" dirty="0" smtClean="0"/>
              <a:t>С хохломским узором ставенки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зима2022\7 группа\Городецкая рос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786346" cy="319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USER\Desktop\зима2022\7 группа\Индюк Дымковская игр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-1"/>
            <a:ext cx="3286116" cy="265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929290" y="2571744"/>
            <a:ext cx="321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Вот индюк нарядный.</a:t>
            </a:r>
          </a:p>
          <a:p>
            <a:pPr algn="ctr"/>
            <a:r>
              <a:rPr lang="ru-RU" sz="1200" b="1" dirty="0" smtClean="0"/>
              <a:t> Весь такой он ладный,</a:t>
            </a:r>
          </a:p>
          <a:p>
            <a:pPr algn="ctr"/>
            <a:r>
              <a:rPr lang="ru-RU" sz="1200" b="1" dirty="0" smtClean="0"/>
              <a:t>У большого индюка </a:t>
            </a:r>
          </a:p>
          <a:p>
            <a:pPr algn="ctr"/>
            <a:r>
              <a:rPr lang="ru-RU" sz="1200" b="1" dirty="0" smtClean="0"/>
              <a:t>все расписаны бока.</a:t>
            </a:r>
            <a:endParaRPr lang="ru-RU" sz="1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357222" y="0"/>
            <a:ext cx="66437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группы №7 (4 -5 лет)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«В мир волшебной Хохломы»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IMG-20220204-WA0063.jpg"/>
          <p:cNvPicPr>
            <a:picLocks noChangeAspect="1"/>
          </p:cNvPicPr>
          <p:nvPr/>
        </p:nvPicPr>
        <p:blipFill>
          <a:blip r:embed="rId5" cstate="print"/>
          <a:srcRect t="26362"/>
          <a:stretch>
            <a:fillRect/>
          </a:stretch>
        </p:blipFill>
        <p:spPr>
          <a:xfrm>
            <a:off x="-1" y="3975127"/>
            <a:ext cx="5429257" cy="2882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20204-WA0057.jpg"/>
          <p:cNvPicPr>
            <a:picLocks noChangeAspect="1"/>
          </p:cNvPicPr>
          <p:nvPr/>
        </p:nvPicPr>
        <p:blipFill>
          <a:blip r:embed="rId6" cstate="print"/>
          <a:srcRect b="4817"/>
          <a:stretch>
            <a:fillRect/>
          </a:stretch>
        </p:blipFill>
        <p:spPr>
          <a:xfrm>
            <a:off x="6215074" y="3429000"/>
            <a:ext cx="2500330" cy="317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715140" y="6581001"/>
            <a:ext cx="1928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«Птичья столовая»</a:t>
            </a:r>
            <a:endParaRPr lang="ru-RU" sz="1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0232" y="6357958"/>
            <a:ext cx="1928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«Хоккей на снегу»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5786" y="3214686"/>
            <a:ext cx="2214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«Горка наша в хохломе»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USER\Desktop\зима2022\7 группа\Домик Машина Сюжетная иг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3607619" cy="240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зима2022\7 группа\Духовка Пли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268337"/>
            <a:ext cx="2857520" cy="258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зима2022\7 группа\Змейка для равновесия Машина Сюжетная игра.jpg"/>
          <p:cNvPicPr>
            <a:picLocks noChangeAspect="1" noChangeArrowheads="1"/>
          </p:cNvPicPr>
          <p:nvPr/>
        </p:nvPicPr>
        <p:blipFill>
          <a:blip r:embed="rId5" cstate="print"/>
          <a:srcRect t="8899"/>
          <a:stretch>
            <a:fillRect/>
          </a:stretch>
        </p:blipFill>
        <p:spPr bwMode="auto">
          <a:xfrm>
            <a:off x="3643306" y="714356"/>
            <a:ext cx="4071966" cy="267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-357222" y="0"/>
            <a:ext cx="67151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группы №7 (4 -5 лет)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«В мир волшебной Хохломы»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IMG-934f675df14dfa89d7191ab9469acf8e-V.jpg"/>
          <p:cNvPicPr>
            <a:picLocks noChangeAspect="1"/>
          </p:cNvPicPr>
          <p:nvPr/>
        </p:nvPicPr>
        <p:blipFill>
          <a:blip r:embed="rId6" cstate="print">
            <a:lum bright="-3000" contrast="25000"/>
          </a:blip>
          <a:stretch>
            <a:fillRect/>
          </a:stretch>
        </p:blipFill>
        <p:spPr>
          <a:xfrm>
            <a:off x="5572132" y="4143380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071934" y="3429000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 smtClean="0"/>
              <a:t>Будем весело играть. Зиму русскую встречать.</a:t>
            </a:r>
            <a:br>
              <a:rPr lang="ru-RU" sz="1300" dirty="0" smtClean="0"/>
            </a:br>
            <a:r>
              <a:rPr lang="ru-RU" sz="1300" dirty="0" smtClean="0"/>
              <a:t>Нагребём сугроб большой, и  займёмся все игрой!</a:t>
            </a:r>
            <a:endParaRPr lang="ru-RU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зима2022\11 гр\IMG_20220203_130615.jpg"/>
          <p:cNvPicPr>
            <a:picLocks noChangeAspect="1" noChangeArrowheads="1"/>
          </p:cNvPicPr>
          <p:nvPr/>
        </p:nvPicPr>
        <p:blipFill>
          <a:blip r:embed="rId3" cstate="print"/>
          <a:srcRect t="17094"/>
          <a:stretch>
            <a:fillRect/>
          </a:stretch>
        </p:blipFill>
        <p:spPr bwMode="auto">
          <a:xfrm>
            <a:off x="6215074" y="2857496"/>
            <a:ext cx="2928926" cy="1821191"/>
          </a:xfrm>
          <a:prstGeom prst="rect">
            <a:avLst/>
          </a:prstGeom>
          <a:noFill/>
        </p:spPr>
      </p:pic>
      <p:pic>
        <p:nvPicPr>
          <p:cNvPr id="1027" name="Picture 3" descr="C:\Users\USER\Desktop\зима2022\11 гр\IMG_20220203_130900.jpg"/>
          <p:cNvPicPr>
            <a:picLocks noChangeAspect="1" noChangeArrowheads="1"/>
          </p:cNvPicPr>
          <p:nvPr/>
        </p:nvPicPr>
        <p:blipFill>
          <a:blip r:embed="rId4" cstate="print"/>
          <a:srcRect l="5405" t="13860" b="22996"/>
          <a:stretch>
            <a:fillRect/>
          </a:stretch>
        </p:blipFill>
        <p:spPr bwMode="auto">
          <a:xfrm>
            <a:off x="6215074" y="0"/>
            <a:ext cx="2928926" cy="275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зима2022\11 гр\IMG_20220203_131121.jpg"/>
          <p:cNvPicPr>
            <a:picLocks noChangeAspect="1" noChangeArrowheads="1"/>
          </p:cNvPicPr>
          <p:nvPr/>
        </p:nvPicPr>
        <p:blipFill>
          <a:blip r:embed="rId5" cstate="print"/>
          <a:srcRect l="12500" r="11290" b="25000"/>
          <a:stretch>
            <a:fillRect/>
          </a:stretch>
        </p:blipFill>
        <p:spPr bwMode="auto">
          <a:xfrm>
            <a:off x="3143240" y="714356"/>
            <a:ext cx="3000396" cy="2214578"/>
          </a:xfrm>
          <a:prstGeom prst="rect">
            <a:avLst/>
          </a:prstGeom>
          <a:noFill/>
        </p:spPr>
      </p:pic>
      <p:pic>
        <p:nvPicPr>
          <p:cNvPr id="1029" name="Picture 5" descr="C:\Users\USER\Desktop\зима2022\11 гр\IMG_20220204_110237.jpg"/>
          <p:cNvPicPr>
            <a:picLocks noChangeAspect="1" noChangeArrowheads="1"/>
          </p:cNvPicPr>
          <p:nvPr/>
        </p:nvPicPr>
        <p:blipFill>
          <a:blip r:embed="rId6" cstate="print"/>
          <a:srcRect t="11875"/>
          <a:stretch>
            <a:fillRect/>
          </a:stretch>
        </p:blipFill>
        <p:spPr bwMode="auto">
          <a:xfrm>
            <a:off x="0" y="3416498"/>
            <a:ext cx="2928926" cy="3441502"/>
          </a:xfrm>
          <a:prstGeom prst="rect">
            <a:avLst/>
          </a:prstGeom>
          <a:noFill/>
        </p:spPr>
      </p:pic>
      <p:pic>
        <p:nvPicPr>
          <p:cNvPr id="1030" name="Picture 6" descr="C:\Users\USER\Desktop\зима2022\11 гр\IMG_20220203_130129.jpg"/>
          <p:cNvPicPr>
            <a:picLocks noChangeAspect="1" noChangeArrowheads="1"/>
          </p:cNvPicPr>
          <p:nvPr/>
        </p:nvPicPr>
        <p:blipFill>
          <a:blip r:embed="rId7" cstate="print"/>
          <a:srcRect l="16580" t="13008" r="4469"/>
          <a:stretch>
            <a:fillRect/>
          </a:stretch>
        </p:blipFill>
        <p:spPr bwMode="auto">
          <a:xfrm>
            <a:off x="0" y="785794"/>
            <a:ext cx="2786050" cy="230236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357222" y="0"/>
            <a:ext cx="67151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группы №11 (4 -5 лет)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«Золотая Хохлома»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/>
          <a:srcRect l="13125" t="44595" r="37681" b="23333"/>
          <a:stretch>
            <a:fillRect/>
          </a:stretch>
        </p:blipFill>
        <p:spPr bwMode="auto">
          <a:xfrm>
            <a:off x="3643306" y="4840770"/>
            <a:ext cx="5500694" cy="201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643834" y="214290"/>
            <a:ext cx="1357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Я, ребята, хохлома - </a:t>
            </a:r>
            <a:br>
              <a:rPr lang="ru-RU" sz="1200" dirty="0" smtClean="0"/>
            </a:br>
            <a:r>
              <a:rPr lang="ru-RU" sz="1200" dirty="0" smtClean="0"/>
              <a:t>В гости к вам пришла сама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3000372"/>
            <a:ext cx="2500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Наш  красавец самовар!</a:t>
            </a:r>
          </a:p>
          <a:p>
            <a:pPr algn="ctr"/>
            <a:r>
              <a:rPr lang="ru-RU" sz="1400" dirty="0" smtClean="0"/>
              <a:t>Самовар пыхтит, искрится-</a:t>
            </a:r>
          </a:p>
          <a:p>
            <a:pPr algn="ctr"/>
            <a:r>
              <a:rPr lang="ru-RU" sz="1400" dirty="0" smtClean="0"/>
              <a:t>Щедрый, круглый, золотой!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857620" y="4143380"/>
            <a:ext cx="2214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Я сегодня рулевой,</a:t>
            </a:r>
            <a:br>
              <a:rPr lang="ru-RU" sz="1400" dirty="0" smtClean="0"/>
            </a:br>
            <a:r>
              <a:rPr lang="ru-RU" sz="1400" dirty="0" smtClean="0"/>
              <a:t>У меня машинок рой.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42337"/>
            <a:ext cx="1357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Для здоровья важен спорт,</a:t>
            </a:r>
            <a:br>
              <a:rPr lang="ru-RU" sz="1400" dirty="0" smtClean="0"/>
            </a:br>
            <a:r>
              <a:rPr lang="ru-RU" sz="1400" dirty="0" smtClean="0"/>
              <a:t>Чтоб болезням дать отпор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o/olKNC13WFmB90HIRxfyGSeijAw8nOYcD6Xk2qhLZE5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1928802"/>
            <a:ext cx="707236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1700" dirty="0" smtClean="0"/>
              <a:t>В соответствии с Указом Президента 2022 год объявлен в России годом народного искусства и нематериального культурного наследия народов России. Важно помнить о нашем наследии, ведь Россия — огромная многонациональная страна, каждый из народов которой богат своими искусством, традициями и обычаями. Народные промыслы многих регионов известны по всей стране и за ее пределами, а многие являются негласными символами России.</a:t>
            </a:r>
          </a:p>
          <a:p>
            <a:pPr algn="just"/>
            <a:r>
              <a:rPr lang="ru-RU" sz="1700" dirty="0" smtClean="0"/>
              <a:t>    Поэтому наш детский сад использует  в оформлении зимних участков тематику народно-прикладного творчества Нижегородской области с целью приобщения всех участников  к культурному наследию.</a:t>
            </a:r>
            <a:endParaRPr lang="ru-RU" sz="17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71480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Приглашаем Вас окунуться в зимнюю сказку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«Народные промыслы»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2530" name="Picture 2" descr="https://avatars.mds.yandex.net/i?id=2a0000017efbdb0ccd9d0ed91d80c24d4f0e-1749611-fast-image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7" y="4572008"/>
            <a:ext cx="2967425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зима2022\14 гр\20220204_132112~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142984"/>
            <a:ext cx="2645510" cy="2520000"/>
          </a:xfrm>
          <a:prstGeom prst="rect">
            <a:avLst/>
          </a:prstGeom>
          <a:noFill/>
        </p:spPr>
      </p:pic>
      <p:pic>
        <p:nvPicPr>
          <p:cNvPr id="5123" name="Picture 3" descr="C:\Users\USER\Desktop\зима2022\14 гр\20220204_132116~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3317398" cy="2643206"/>
          </a:xfrm>
          <a:prstGeom prst="rect">
            <a:avLst/>
          </a:prstGeom>
          <a:noFill/>
        </p:spPr>
      </p:pic>
      <p:pic>
        <p:nvPicPr>
          <p:cNvPr id="5124" name="Picture 4" descr="C:\Users\USER\Desktop\зима2022\14 гр\20220204_132138~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148" y="0"/>
            <a:ext cx="2829852" cy="2643182"/>
          </a:xfrm>
          <a:prstGeom prst="rect">
            <a:avLst/>
          </a:prstGeom>
          <a:noFill/>
        </p:spPr>
      </p:pic>
      <p:pic>
        <p:nvPicPr>
          <p:cNvPr id="5125" name="Picture 5" descr="C:\Users\USER\Desktop\зима2022\14 гр\20220204_132318.jpg"/>
          <p:cNvPicPr>
            <a:picLocks noChangeAspect="1" noChangeArrowheads="1"/>
          </p:cNvPicPr>
          <p:nvPr/>
        </p:nvPicPr>
        <p:blipFill>
          <a:blip r:embed="rId6" cstate="print"/>
          <a:srcRect l="5920" r="9211"/>
          <a:stretch>
            <a:fillRect/>
          </a:stretch>
        </p:blipFill>
        <p:spPr bwMode="auto">
          <a:xfrm>
            <a:off x="-1" y="4000504"/>
            <a:ext cx="3233511" cy="2857496"/>
          </a:xfrm>
          <a:prstGeom prst="rect">
            <a:avLst/>
          </a:prstGeom>
          <a:noFill/>
        </p:spPr>
      </p:pic>
      <p:pic>
        <p:nvPicPr>
          <p:cNvPr id="5126" name="Picture 6" descr="C:\Users\USER\Desktop\зима2022\14 гр\20220204_132123.jpg"/>
          <p:cNvPicPr>
            <a:picLocks noChangeAspect="1" noChangeArrowheads="1"/>
          </p:cNvPicPr>
          <p:nvPr/>
        </p:nvPicPr>
        <p:blipFill>
          <a:blip r:embed="rId7" cstate="print"/>
          <a:srcRect l="5435" t="23480" r="2167" b="16129"/>
          <a:stretch>
            <a:fillRect/>
          </a:stretch>
        </p:blipFill>
        <p:spPr bwMode="auto">
          <a:xfrm>
            <a:off x="3357554" y="4429132"/>
            <a:ext cx="4080539" cy="22859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000372"/>
            <a:ext cx="2500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Чудо – печка </a:t>
            </a:r>
            <a:r>
              <a:rPr lang="ru-RU" sz="1200" dirty="0" smtClean="0"/>
              <a:t>нас встречает,</a:t>
            </a:r>
            <a:br>
              <a:rPr lang="ru-RU" sz="1200" dirty="0" smtClean="0"/>
            </a:br>
            <a:r>
              <a:rPr lang="ru-RU" sz="1200" dirty="0" smtClean="0"/>
              <a:t>Пирожками угощает! 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6215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группы №14( 4 -5 лет)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«</a:t>
            </a:r>
            <a:r>
              <a:rPr lang="ru-RU" sz="2000" b="1" dirty="0" smtClean="0">
                <a:latin typeface="Monotype Corsiva" pitchFamily="66" charset="0"/>
              </a:rPr>
              <a:t>Путешествие по народным промыслам - Дымка</a:t>
            </a: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313" name="Picture 1" descr="C:\Users\USER\Desktop\зима2022\14 гр\20220204_132144~2.jpg"/>
          <p:cNvPicPr>
            <a:picLocks noChangeAspect="1" noChangeArrowheads="1"/>
          </p:cNvPicPr>
          <p:nvPr/>
        </p:nvPicPr>
        <p:blipFill>
          <a:blip r:embed="rId8" cstate="print"/>
          <a:srcRect t="10870" b="9584"/>
          <a:stretch>
            <a:fillRect/>
          </a:stretch>
        </p:blipFill>
        <p:spPr bwMode="auto">
          <a:xfrm>
            <a:off x="7643834" y="3500438"/>
            <a:ext cx="1500166" cy="314327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500826" y="2643182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Ах! Чуть жив от восхищенья! </a:t>
            </a:r>
          </a:p>
          <a:p>
            <a:pPr algn="ctr"/>
            <a:r>
              <a:rPr lang="ru-RU" sz="1200" dirty="0" smtClean="0"/>
              <a:t>Чудо всем на удивленье: </a:t>
            </a:r>
          </a:p>
          <a:p>
            <a:pPr algn="ctr"/>
            <a:r>
              <a:rPr lang="ru-RU" sz="1200" dirty="0" smtClean="0"/>
              <a:t>Расписные медвежата…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3643314"/>
            <a:ext cx="321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На столе лежат баранки</a:t>
            </a:r>
          </a:p>
          <a:p>
            <a:pPr algn="ctr"/>
            <a:r>
              <a:rPr lang="ru-RU" sz="1200" dirty="0" smtClean="0"/>
              <a:t>Самовар уже кипит.</a:t>
            </a:r>
          </a:p>
          <a:p>
            <a:pPr algn="ctr"/>
            <a:r>
              <a:rPr lang="ru-RU" sz="1200" dirty="0" smtClean="0"/>
              <a:t>Приглашаем всех за стол</a:t>
            </a:r>
          </a:p>
          <a:p>
            <a:pPr algn="ctr"/>
            <a:r>
              <a:rPr lang="ru-RU" sz="1200" dirty="0" smtClean="0"/>
              <a:t>Чашка чаю ждет гостей!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334780"/>
            <a:ext cx="3000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Русская изба просторна да хороша,</a:t>
            </a:r>
          </a:p>
          <a:p>
            <a:pPr algn="ctr"/>
            <a:r>
              <a:rPr lang="ru-RU" sz="1200" dirty="0" smtClean="0"/>
              <a:t>В гости всех приглашает она!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6072206"/>
            <a:ext cx="33575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В </a:t>
            </a:r>
            <a:r>
              <a:rPr lang="ru-RU" sz="1200" dirty="0" smtClean="0"/>
              <a:t>зимний день, в мороз, с утра</a:t>
            </a:r>
            <a:br>
              <a:rPr lang="ru-RU" sz="1200" dirty="0" smtClean="0"/>
            </a:br>
            <a:r>
              <a:rPr lang="ru-RU" sz="1200" dirty="0" smtClean="0"/>
              <a:t>Ждёт нас снежная гора.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642938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группы №8 (5-6 лет)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 Сказочная Гжель»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Picture 3" descr="C:\Users\USER\Desktop\зима2022\11-02-2022_16-47-32\20220208_122821.jpg"/>
          <p:cNvPicPr>
            <a:picLocks noChangeAspect="1" noChangeArrowheads="1"/>
          </p:cNvPicPr>
          <p:nvPr/>
        </p:nvPicPr>
        <p:blipFill>
          <a:blip r:embed="rId3" cstate="print"/>
          <a:srcRect l="21498" t="5190" b="4410"/>
          <a:stretch>
            <a:fillRect/>
          </a:stretch>
        </p:blipFill>
        <p:spPr bwMode="auto">
          <a:xfrm rot="5400000">
            <a:off x="-16892" y="1016968"/>
            <a:ext cx="339130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Users\USER\Desktop\зима2022\11-02-2022_16-47-32\20220208_122841.jpg"/>
          <p:cNvPicPr>
            <a:picLocks noChangeAspect="1" noChangeArrowheads="1"/>
          </p:cNvPicPr>
          <p:nvPr/>
        </p:nvPicPr>
        <p:blipFill>
          <a:blip r:embed="rId4" cstate="print"/>
          <a:srcRect l="6615" t="11805" r="40468"/>
          <a:stretch>
            <a:fillRect/>
          </a:stretch>
        </p:blipFill>
        <p:spPr bwMode="auto">
          <a:xfrm rot="5400000">
            <a:off x="6411496" y="3482579"/>
            <a:ext cx="2428892" cy="303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1" name="AutoShape 7" descr="ZpiShuCw5v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/>
          <a:srcRect l="34688" t="17500" r="34375" b="36666"/>
          <a:stretch>
            <a:fillRect/>
          </a:stretch>
        </p:blipFill>
        <p:spPr bwMode="auto">
          <a:xfrm>
            <a:off x="3357554" y="928670"/>
            <a:ext cx="3300436" cy="275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6"/>
          <a:srcRect l="34531" t="20000" r="34531" b="31666"/>
          <a:stretch>
            <a:fillRect/>
          </a:stretch>
        </p:blipFill>
        <p:spPr bwMode="auto">
          <a:xfrm>
            <a:off x="2928926" y="3857628"/>
            <a:ext cx="3214710" cy="282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643042" y="4857760"/>
            <a:ext cx="13573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/>
              <a:t>Только скажем слово «Гжель»,</a:t>
            </a:r>
          </a:p>
          <a:p>
            <a:pPr algn="ctr"/>
            <a:r>
              <a:rPr lang="ru-RU" sz="1300" dirty="0" smtClean="0"/>
              <a:t>И увидишь зимний день –</a:t>
            </a:r>
          </a:p>
          <a:p>
            <a:pPr algn="ctr"/>
            <a:r>
              <a:rPr lang="ru-RU" sz="1300" dirty="0" smtClean="0"/>
              <a:t>Небо, снега белизну</a:t>
            </a:r>
          </a:p>
          <a:p>
            <a:pPr algn="ctr"/>
            <a:r>
              <a:rPr lang="ru-RU" sz="1300" dirty="0" smtClean="0"/>
              <a:t>И теней голубизну.</a:t>
            </a:r>
            <a:endParaRPr lang="ru-RU" sz="13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71472" y="3786190"/>
            <a:ext cx="20716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/>
              <a:t>Юбку белую надела,</a:t>
            </a:r>
          </a:p>
          <a:p>
            <a:pPr algn="ctr"/>
            <a:r>
              <a:rPr lang="ru-RU" sz="1300" dirty="0" smtClean="0"/>
              <a:t>Синюю ленту заплела.</a:t>
            </a:r>
          </a:p>
          <a:p>
            <a:pPr algn="ctr"/>
            <a:r>
              <a:rPr lang="ru-RU" sz="1300" dirty="0" smtClean="0"/>
              <a:t>Вот такая стала я,</a:t>
            </a:r>
          </a:p>
          <a:p>
            <a:pPr algn="ctr"/>
            <a:r>
              <a:rPr lang="ru-RU" sz="1300" dirty="0" smtClean="0"/>
              <a:t>Полюбуйтесь на меня!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57950" y="5996226"/>
            <a:ext cx="228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Мы кормушку смастерили,</a:t>
            </a:r>
            <a:br>
              <a:rPr lang="ru-RU" sz="1200" dirty="0" smtClean="0"/>
            </a:br>
            <a:r>
              <a:rPr lang="ru-RU" sz="1200" dirty="0" smtClean="0"/>
              <a:t>Мы столовую открыли.</a:t>
            </a:r>
            <a:br>
              <a:rPr lang="ru-RU" sz="1200" dirty="0" smtClean="0"/>
            </a:br>
            <a:r>
              <a:rPr lang="ru-RU" sz="1200" dirty="0" smtClean="0"/>
              <a:t>Воробей, снегирь-сосед,</a:t>
            </a:r>
            <a:br>
              <a:rPr lang="ru-RU" sz="1200" dirty="0" smtClean="0"/>
            </a:br>
            <a:r>
              <a:rPr lang="ru-RU" sz="1200" dirty="0" smtClean="0"/>
              <a:t>Будет вам зимой обед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643702" y="2143116"/>
            <a:ext cx="228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 Хлебосольная, большая</a:t>
            </a:r>
          </a:p>
          <a:p>
            <a:pPr algn="ctr"/>
            <a:r>
              <a:rPr lang="ru-RU" sz="1200" dirty="0" smtClean="0"/>
              <a:t>Словно русская душа</a:t>
            </a:r>
          </a:p>
          <a:p>
            <a:pPr algn="ctr"/>
            <a:r>
              <a:rPr lang="ru-RU" sz="1200" dirty="0" smtClean="0"/>
              <a:t>Печка теплая, родная</a:t>
            </a:r>
          </a:p>
          <a:p>
            <a:pPr algn="ctr"/>
            <a:r>
              <a:rPr lang="ru-RU" sz="1200" dirty="0" smtClean="0"/>
              <a:t>До чего ж ты хороша!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8D779EC-5E18-4202-9A8D-1516CDBF0F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3834745"/>
            <a:ext cx="6786578" cy="3023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6E3464E-5A6D-4805-B7C7-9564008F07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500" r="14113" b="10000"/>
          <a:stretch>
            <a:fillRect/>
          </a:stretch>
        </p:blipFill>
        <p:spPr>
          <a:xfrm>
            <a:off x="3286116" y="928670"/>
            <a:ext cx="3500462" cy="27682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751F917-BAF3-428F-813C-A86442138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8350"/>
          <a:stretch/>
        </p:blipFill>
        <p:spPr>
          <a:xfrm>
            <a:off x="0" y="785794"/>
            <a:ext cx="2200521" cy="35004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642938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группы №6 (5-6 лет)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 Узоры Гжели»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5786454"/>
            <a:ext cx="25717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– для детворы</a:t>
            </a:r>
          </a:p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Веселее нет игры,</a:t>
            </a:r>
          </a:p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катание с высокой,</a:t>
            </a:r>
          </a:p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Ледяной, крутой горы!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D959E8-7C91-41A5-B706-2B8EFB21A7DA}"/>
              </a:ext>
            </a:extLst>
          </p:cNvPr>
          <p:cNvSpPr txBox="1"/>
          <p:nvPr/>
        </p:nvSpPr>
        <p:spPr>
          <a:xfrm>
            <a:off x="6858016" y="2428868"/>
            <a:ext cx="2285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Колет щеки, зябнут руки -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Разыгрался Дед Мороз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сегодня не до скуки -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снежный паровоз.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14546" y="2500306"/>
            <a:ext cx="121444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не мал и не велик, </a:t>
            </a:r>
          </a:p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 белый снеговик!</a:t>
            </a:r>
            <a:endParaRPr lang="ru-RU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EE21D0-9F55-493B-8B13-7ED48AE86F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785794"/>
            <a:ext cx="2500330" cy="1875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86CCEA6-7A71-40A5-8F9F-55C7CA28A4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10868"/>
          <a:stretch>
            <a:fillRect/>
          </a:stretch>
        </p:blipFill>
        <p:spPr>
          <a:xfrm>
            <a:off x="1857356" y="3929018"/>
            <a:ext cx="7143768" cy="292898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642938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группы №6 (5-6 лет)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 Узоры Гжели»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868" y="2643182"/>
            <a:ext cx="17145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/>
              <a:t>Хорошо зимой играть!</a:t>
            </a:r>
          </a:p>
          <a:p>
            <a:pPr algn="ctr"/>
            <a:r>
              <a:rPr lang="ru-RU" sz="1300" dirty="0" smtClean="0"/>
              <a:t>Можно в цель снежки кидать!</a:t>
            </a:r>
            <a:endParaRPr lang="ru-RU" sz="13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2F6DE16-BDE6-4D47-B082-BBC05E15D9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142984"/>
            <a:ext cx="2500679" cy="1875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зима2022\10 ситникова\IMG_20220204_17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000" y="0"/>
            <a:ext cx="2700000" cy="3600000"/>
          </a:xfrm>
          <a:prstGeom prst="rect">
            <a:avLst/>
          </a:prstGeom>
          <a:noFill/>
        </p:spPr>
      </p:pic>
      <p:pic>
        <p:nvPicPr>
          <p:cNvPr id="3075" name="Picture 3" descr="C:\Users\USER\Desktop\зима2022\10 ситникова\IMG_20220203_113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071810"/>
            <a:ext cx="2700000" cy="3600000"/>
          </a:xfrm>
          <a:prstGeom prst="rect">
            <a:avLst/>
          </a:prstGeom>
          <a:noFill/>
        </p:spPr>
      </p:pic>
      <p:pic>
        <p:nvPicPr>
          <p:cNvPr id="3076" name="Picture 4" descr="C:\Users\USER\Desktop\зима2022\10 ситникова\IMG_20220207_111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071810"/>
            <a:ext cx="2700000" cy="3600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85723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Посмотри, как хороша эта девица-душа.</a:t>
            </a:r>
          </a:p>
          <a:p>
            <a:pPr algn="ctr"/>
            <a:r>
              <a:rPr lang="ru-RU" sz="1600" dirty="0" smtClean="0"/>
              <a:t>Щечки алые горят, удивительный наряд,</a:t>
            </a:r>
          </a:p>
          <a:p>
            <a:pPr algn="ctr"/>
            <a:r>
              <a:rPr lang="ru-RU" sz="1600" dirty="0" smtClean="0"/>
              <a:t>Сидит кокошник горделиво,</a:t>
            </a:r>
          </a:p>
          <a:p>
            <a:pPr algn="ctr"/>
            <a:r>
              <a:rPr lang="ru-RU" sz="1600" dirty="0" smtClean="0"/>
              <a:t>Барышня так красива.</a:t>
            </a:r>
          </a:p>
          <a:p>
            <a:pPr algn="ctr"/>
            <a:r>
              <a:rPr lang="ru-RU" sz="1600" dirty="0" smtClean="0"/>
              <a:t>Кружочки, клеточки, полоски —</a:t>
            </a:r>
          </a:p>
          <a:p>
            <a:pPr algn="ctr"/>
            <a:r>
              <a:rPr lang="ru-RU" sz="1600" dirty="0" smtClean="0"/>
              <a:t>Простой, казалось бы, узор,</a:t>
            </a:r>
          </a:p>
          <a:p>
            <a:pPr algn="ctr"/>
            <a:r>
              <a:rPr lang="ru-RU" sz="1600" dirty="0" smtClean="0"/>
              <a:t>Но отвести не в силах взор</a:t>
            </a:r>
          </a:p>
          <a:p>
            <a:pPr algn="ctr"/>
            <a:r>
              <a:rPr lang="ru-RU" sz="1600" dirty="0" smtClean="0"/>
              <a:t>От барыни и водоноски.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0"/>
            <a:ext cx="642938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№10(  5-6 лет)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«Чудесница  Гжель»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Google Shape;62;p14"/>
          <p:cNvPicPr preferRelativeResize="0"/>
          <p:nvPr/>
        </p:nvPicPr>
        <p:blipFill>
          <a:blip r:embed="rId3">
            <a:alphaModFix/>
          </a:blip>
          <a:srcRect b="35904"/>
          <a:stretch>
            <a:fillRect/>
          </a:stretch>
        </p:blipFill>
        <p:spPr>
          <a:xfrm>
            <a:off x="5143504" y="3857628"/>
            <a:ext cx="3714744" cy="28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9;p15"/>
          <p:cNvPicPr preferRelativeResize="0"/>
          <p:nvPr/>
        </p:nvPicPr>
        <p:blipFill>
          <a:blip r:embed="rId4">
            <a:alphaModFix/>
          </a:blip>
          <a:srcRect t="13858" b="15117"/>
          <a:stretch>
            <a:fillRect/>
          </a:stretch>
        </p:blipFill>
        <p:spPr>
          <a:xfrm>
            <a:off x="285720" y="1000108"/>
            <a:ext cx="4000528" cy="3286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642938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№15 ( 5-6 лет)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«Дымка в гостях у ребят»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Google Shape;83;p17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714876" y="928670"/>
            <a:ext cx="2641969" cy="26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928794" y="46434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Ах! Чуть жив от восхищенья!</a:t>
            </a:r>
            <a:br>
              <a:rPr lang="ru-RU" dirty="0" smtClean="0"/>
            </a:br>
            <a:r>
              <a:rPr lang="ru-RU" dirty="0" smtClean="0"/>
              <a:t>Чудо всем на удивленье:</a:t>
            </a:r>
            <a:br>
              <a:rPr lang="ru-RU" dirty="0" smtClean="0"/>
            </a:br>
            <a:r>
              <a:rPr lang="ru-RU" dirty="0" smtClean="0"/>
              <a:t>Расписные медвежата,</a:t>
            </a:r>
            <a:br>
              <a:rPr lang="ru-RU" dirty="0" smtClean="0"/>
            </a:br>
            <a:r>
              <a:rPr lang="ru-RU" dirty="0" smtClean="0"/>
              <a:t>Барыни, коньки, утята,</a:t>
            </a:r>
            <a:br>
              <a:rPr lang="ru-RU" dirty="0" smtClean="0"/>
            </a:br>
            <a:r>
              <a:rPr lang="ru-RU" dirty="0" smtClean="0"/>
              <a:t>Расписные даже хрюшки –</a:t>
            </a:r>
            <a:br>
              <a:rPr lang="ru-RU" dirty="0" smtClean="0"/>
            </a:br>
            <a:r>
              <a:rPr lang="ru-RU" dirty="0" smtClean="0"/>
              <a:t>Царство дымковской игрушки!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kartinkin.net/uploads/posts/2021-01/1610506544_40-p-narodnii-fon-dlya-prezentatsii-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s://kartinkin.net/uploads/posts/2021-01/1610506544_40-p-narodnii-fon-dlya-prezentatsii-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зима2022\5\IMG-2f6fcc39961e3b520620293d3b497704-V.jpg"/>
          <p:cNvPicPr>
            <a:picLocks noChangeAspect="1" noChangeArrowheads="1"/>
          </p:cNvPicPr>
          <p:nvPr/>
        </p:nvPicPr>
        <p:blipFill>
          <a:blip r:embed="rId3"/>
          <a:srcRect l="9434" t="26952" r="9434" b="19588"/>
          <a:stretch>
            <a:fillRect/>
          </a:stretch>
        </p:blipFill>
        <p:spPr bwMode="auto">
          <a:xfrm>
            <a:off x="0" y="749092"/>
            <a:ext cx="2714612" cy="3179974"/>
          </a:xfrm>
          <a:prstGeom prst="rect">
            <a:avLst/>
          </a:prstGeom>
          <a:noFill/>
        </p:spPr>
      </p:pic>
      <p:pic>
        <p:nvPicPr>
          <p:cNvPr id="1027" name="Picture 3" descr="C:\Users\USER\Desktop\зима2022\5\IMG-846d0128f63c6e359447e7d657fb2c5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366618"/>
            <a:ext cx="4429125" cy="2491383"/>
          </a:xfrm>
          <a:prstGeom prst="rect">
            <a:avLst/>
          </a:prstGeom>
          <a:noFill/>
        </p:spPr>
      </p:pic>
      <p:pic>
        <p:nvPicPr>
          <p:cNvPr id="1028" name="Picture 4" descr="C:\Users\USER\Desktop\зима2022\5\IMG-445a07026b49835514cd0ed02906ba1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10" y="4357694"/>
            <a:ext cx="4444991" cy="2500307"/>
          </a:xfrm>
          <a:prstGeom prst="rect">
            <a:avLst/>
          </a:prstGeom>
          <a:noFill/>
        </p:spPr>
      </p:pic>
      <p:pic>
        <p:nvPicPr>
          <p:cNvPr id="1029" name="Picture 5" descr="C:\Users\USER\Desktop\зима2022\5\IMG-178136c167768cd6becb6b1a2dde3360-V.jpg"/>
          <p:cNvPicPr>
            <a:picLocks noChangeAspect="1" noChangeArrowheads="1"/>
          </p:cNvPicPr>
          <p:nvPr/>
        </p:nvPicPr>
        <p:blipFill>
          <a:blip r:embed="rId6"/>
          <a:srcRect t="22204" r="2632" b="18586"/>
          <a:stretch>
            <a:fillRect/>
          </a:stretch>
        </p:blipFill>
        <p:spPr bwMode="auto">
          <a:xfrm>
            <a:off x="6429388" y="0"/>
            <a:ext cx="2714612" cy="293471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0"/>
            <a:ext cx="5929354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№5 ( 6-7 лет)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«В гости к мастерам Городца»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7" name="Picture 1" descr="C:\Users\USER\Desktop\зима2022\5\IMG-6bbb2a876f34831350a70ce30c6fef7a-V.jpg"/>
          <p:cNvPicPr>
            <a:picLocks noChangeAspect="1" noChangeArrowheads="1"/>
          </p:cNvPicPr>
          <p:nvPr/>
        </p:nvPicPr>
        <p:blipFill>
          <a:blip r:embed="rId7" cstate="print"/>
          <a:srcRect l="13499" b="8000"/>
          <a:stretch>
            <a:fillRect/>
          </a:stretch>
        </p:blipFill>
        <p:spPr bwMode="auto">
          <a:xfrm>
            <a:off x="2857488" y="1500174"/>
            <a:ext cx="3462885" cy="207170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715140" y="2928934"/>
            <a:ext cx="221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Вот барышня – красавица</a:t>
            </a:r>
          </a:p>
          <a:p>
            <a:pPr algn="ctr"/>
            <a:r>
              <a:rPr lang="ru-RU" sz="1400" dirty="0" smtClean="0"/>
              <a:t>Идёт по Городцу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929066"/>
            <a:ext cx="2643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Мама курочка - хохлатка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62865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Символ года  - наш тигренок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14744" y="3857628"/>
            <a:ext cx="2238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Познакомьтесь: синий кит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94" y="3286124"/>
            <a:ext cx="2643206" cy="3240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69"/>
          <a:stretch>
            <a:fillRect/>
          </a:stretch>
        </p:blipFill>
        <p:spPr bwMode="auto">
          <a:xfrm>
            <a:off x="714348" y="857232"/>
            <a:ext cx="3143272" cy="2122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1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/>
          <a:stretch>
            <a:fillRect/>
          </a:stretch>
        </p:blipFill>
        <p:spPr>
          <a:xfrm rot="5400000">
            <a:off x="-247630" y="3538571"/>
            <a:ext cx="3567061" cy="307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14282" y="0"/>
            <a:ext cx="578647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№9( 6-7 лет)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«Сказочный мир Хохломы»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4744" y="2714620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Семеновская Хохлома </a:t>
            </a:r>
          </a:p>
          <a:p>
            <a:r>
              <a:rPr lang="ru-RU" sz="1400" dirty="0" smtClean="0"/>
              <a:t>Вся </a:t>
            </a:r>
            <a:r>
              <a:rPr lang="ru-RU" sz="1400" dirty="0" err="1" smtClean="0"/>
              <a:t>золотиста-краснолика</a:t>
            </a:r>
            <a:r>
              <a:rPr lang="ru-RU" sz="1400" dirty="0" smtClean="0"/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3814434"/>
            <a:ext cx="3357586" cy="251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1142984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4207391"/>
            <a:ext cx="3929090" cy="2650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000108"/>
            <a:ext cx="352427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14282" y="0"/>
            <a:ext cx="600079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№9( 6-7 лет)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«Сказочный мир Хохломы»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36433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Сказочные  хохломские елочки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8662" y="3500438"/>
            <a:ext cx="2643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Экспериментировать нас зовет</a:t>
            </a:r>
          </a:p>
          <a:p>
            <a:pPr algn="ctr"/>
            <a:r>
              <a:rPr lang="ru-RU" sz="1400" dirty="0" smtClean="0"/>
              <a:t>Стол с узором Хохломы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58016" y="5786454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Горку сделали для всех,</a:t>
            </a:r>
            <a:br>
              <a:rPr lang="ru-RU" sz="1400" dirty="0" smtClean="0"/>
            </a:br>
            <a:r>
              <a:rPr lang="ru-RU" sz="1400" dirty="0" smtClean="0"/>
              <a:t>И теперь веселье, смех.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492922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№13 ( 6-7 лет)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«Городецкие узоры»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IMG_20220203_112802.jpg"/>
          <p:cNvPicPr>
            <a:picLocks noChangeAspect="1"/>
          </p:cNvPicPr>
          <p:nvPr/>
        </p:nvPicPr>
        <p:blipFill>
          <a:blip r:embed="rId3"/>
          <a:srcRect l="2343" t="24933" r="3051" b="32244"/>
          <a:stretch>
            <a:fillRect/>
          </a:stretch>
        </p:blipFill>
        <p:spPr>
          <a:xfrm>
            <a:off x="0" y="2928934"/>
            <a:ext cx="9144000" cy="3929066"/>
          </a:xfrm>
          <a:prstGeom prst="rect">
            <a:avLst/>
          </a:prstGeom>
        </p:spPr>
      </p:pic>
      <p:pic>
        <p:nvPicPr>
          <p:cNvPr id="39942" name="Picture 6" descr="C:\Users\USER\Desktop\зима2022\15-02-2022_13-51-33\IMG-20220215-WA0008.jpg"/>
          <p:cNvPicPr>
            <a:picLocks noChangeAspect="1" noChangeArrowheads="1"/>
          </p:cNvPicPr>
          <p:nvPr/>
        </p:nvPicPr>
        <p:blipFill>
          <a:blip r:embed="rId4"/>
          <a:srcRect t="42869" r="23077" b="42708"/>
          <a:stretch>
            <a:fillRect/>
          </a:stretch>
        </p:blipFill>
        <p:spPr bwMode="auto">
          <a:xfrm>
            <a:off x="2000232" y="6143644"/>
            <a:ext cx="3571900" cy="714356"/>
          </a:xfrm>
          <a:prstGeom prst="rect">
            <a:avLst/>
          </a:prstGeom>
          <a:noFill/>
        </p:spPr>
      </p:pic>
      <p:pic>
        <p:nvPicPr>
          <p:cNvPr id="16" name="Picture 7" descr="C:\Users\USER\Desktop\зима2022\15-02-2022_13-51-33\IMG-20220215-WA0009.jpg"/>
          <p:cNvPicPr>
            <a:picLocks noChangeAspect="1" noChangeArrowheads="1"/>
          </p:cNvPicPr>
          <p:nvPr/>
        </p:nvPicPr>
        <p:blipFill>
          <a:blip r:embed="rId5"/>
          <a:srcRect l="9766" t="28125" r="20833" b="33171"/>
          <a:stretch>
            <a:fillRect/>
          </a:stretch>
        </p:blipFill>
        <p:spPr bwMode="auto">
          <a:xfrm>
            <a:off x="5429256" y="-1"/>
            <a:ext cx="3714745" cy="276224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00034" y="11429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Нижний Новгород старинный:</a:t>
            </a:r>
          </a:p>
          <a:p>
            <a:pPr algn="ctr"/>
            <a:r>
              <a:rPr lang="ru-RU" dirty="0" smtClean="0"/>
              <a:t> Кремль на Дятловых горах</a:t>
            </a:r>
            <a:br>
              <a:rPr lang="ru-RU" dirty="0" smtClean="0"/>
            </a:br>
            <a:r>
              <a:rPr lang="ru-RU" dirty="0" smtClean="0"/>
              <a:t>Встал на Стрелке благочинной, </a:t>
            </a:r>
          </a:p>
          <a:p>
            <a:pPr algn="ctr"/>
            <a:r>
              <a:rPr lang="ru-RU" dirty="0" smtClean="0"/>
              <a:t>На высоких берегах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o/olKNC13WFmB90HIRxfyGSeijAw8nOYcD6Xk2qhLZE5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USER\Desktop\зима2022\20220203_163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14422"/>
            <a:ext cx="4643470" cy="348260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429388" y="2357430"/>
            <a:ext cx="235745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При входе  в Учреждение 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(2 здание)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Вас встретят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 «Веселые снеговики»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65722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участок  </a:t>
            </a:r>
          </a:p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группы №13 ( 6-7 лет)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«Городецкие узоры»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9938" name="Picture 2" descr="C:\Users\USER\Desktop\зима2022\15-02-2022_13-51-33\IMG-20220215-WA0002.jpg"/>
          <p:cNvPicPr>
            <a:picLocks noChangeAspect="1" noChangeArrowheads="1"/>
          </p:cNvPicPr>
          <p:nvPr/>
        </p:nvPicPr>
        <p:blipFill>
          <a:blip r:embed="rId3"/>
          <a:srcRect t="18750" r="27605" b="19791"/>
          <a:stretch>
            <a:fillRect/>
          </a:stretch>
        </p:blipFill>
        <p:spPr bwMode="auto">
          <a:xfrm>
            <a:off x="3280061" y="2500305"/>
            <a:ext cx="2792137" cy="3160449"/>
          </a:xfrm>
          <a:prstGeom prst="rect">
            <a:avLst/>
          </a:prstGeom>
          <a:noFill/>
        </p:spPr>
      </p:pic>
      <p:pic>
        <p:nvPicPr>
          <p:cNvPr id="39941" name="Picture 5" descr="C:\Users\USER\Desktop\зима2022\15-02-2022_13-51-33\IMG-20220215-WA0007.jpg"/>
          <p:cNvPicPr>
            <a:picLocks noChangeAspect="1" noChangeArrowheads="1"/>
          </p:cNvPicPr>
          <p:nvPr/>
        </p:nvPicPr>
        <p:blipFill>
          <a:blip r:embed="rId4"/>
          <a:srcRect t="21928"/>
          <a:stretch>
            <a:fillRect/>
          </a:stretch>
        </p:blipFill>
        <p:spPr bwMode="auto">
          <a:xfrm>
            <a:off x="6215074" y="-1"/>
            <a:ext cx="2928927" cy="3048887"/>
          </a:xfrm>
          <a:prstGeom prst="rect">
            <a:avLst/>
          </a:prstGeom>
          <a:noFill/>
        </p:spPr>
      </p:pic>
      <p:pic>
        <p:nvPicPr>
          <p:cNvPr id="39942" name="Picture 6" descr="C:\Users\USER\Desktop\зима2022\15-02-2022_13-51-33\IMG-20220215-WA0008.jpg"/>
          <p:cNvPicPr>
            <a:picLocks noChangeAspect="1" noChangeArrowheads="1"/>
          </p:cNvPicPr>
          <p:nvPr/>
        </p:nvPicPr>
        <p:blipFill>
          <a:blip r:embed="rId5"/>
          <a:srcRect t="42869" r="23077" b="42708"/>
          <a:stretch>
            <a:fillRect/>
          </a:stretch>
        </p:blipFill>
        <p:spPr bwMode="auto">
          <a:xfrm>
            <a:off x="4214810" y="5786454"/>
            <a:ext cx="4929190" cy="1071546"/>
          </a:xfrm>
          <a:prstGeom prst="rect">
            <a:avLst/>
          </a:prstGeom>
          <a:noFill/>
        </p:spPr>
      </p:pic>
      <p:pic>
        <p:nvPicPr>
          <p:cNvPr id="13" name="Picture 3" descr="C:\Users\USER\Desktop\зима2022\15-02-2022_13-51-33\IMG-20220215-WA0005.jpg"/>
          <p:cNvPicPr>
            <a:picLocks noChangeAspect="1" noChangeArrowheads="1"/>
          </p:cNvPicPr>
          <p:nvPr/>
        </p:nvPicPr>
        <p:blipFill>
          <a:blip r:embed="rId6"/>
          <a:srcRect l="8507" t="15625" b="33333"/>
          <a:stretch>
            <a:fillRect/>
          </a:stretch>
        </p:blipFill>
        <p:spPr bwMode="auto">
          <a:xfrm>
            <a:off x="1" y="857232"/>
            <a:ext cx="3071802" cy="2284925"/>
          </a:xfrm>
          <a:prstGeom prst="rect">
            <a:avLst/>
          </a:prstGeom>
          <a:noFill/>
        </p:spPr>
      </p:pic>
      <p:pic>
        <p:nvPicPr>
          <p:cNvPr id="14" name="Picture 4" descr="C:\Users\USER\Desktop\зима2022\15-02-2022_13-51-33\IMG-20220215-WA0006.jpg"/>
          <p:cNvPicPr>
            <a:picLocks noChangeAspect="1" noChangeArrowheads="1"/>
          </p:cNvPicPr>
          <p:nvPr/>
        </p:nvPicPr>
        <p:blipFill>
          <a:blip r:embed="rId7" cstate="print"/>
          <a:srcRect t="23958"/>
          <a:stretch>
            <a:fillRect/>
          </a:stretch>
        </p:blipFill>
        <p:spPr bwMode="auto">
          <a:xfrm>
            <a:off x="0" y="3743527"/>
            <a:ext cx="3071802" cy="311447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500826" y="3500438"/>
            <a:ext cx="22145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Нижний Новгород старинный:</a:t>
            </a:r>
          </a:p>
          <a:p>
            <a:pPr algn="ctr"/>
            <a:r>
              <a:rPr lang="ru-RU" sz="1600" dirty="0" smtClean="0"/>
              <a:t> Кремль на Дятловых горах</a:t>
            </a:r>
            <a:br>
              <a:rPr lang="ru-RU" sz="1600" dirty="0" smtClean="0"/>
            </a:br>
            <a:r>
              <a:rPr lang="ru-RU" sz="1600" dirty="0" smtClean="0"/>
              <a:t>Встал на Стрелке благочинной, </a:t>
            </a:r>
          </a:p>
          <a:p>
            <a:pPr algn="ctr"/>
            <a:r>
              <a:rPr lang="ru-RU" sz="1600" dirty="0" smtClean="0"/>
              <a:t>На высоких берегах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86116" y="1000108"/>
            <a:ext cx="2500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Мы поможем птичкам:</a:t>
            </a:r>
          </a:p>
          <a:p>
            <a:pPr algn="just"/>
            <a:r>
              <a:rPr lang="ru-RU" sz="1600" dirty="0" smtClean="0"/>
              <a:t>Воробьям, синичкам.</a:t>
            </a:r>
          </a:p>
          <a:p>
            <a:pPr algn="just"/>
            <a:r>
              <a:rPr lang="ru-RU" sz="1600" dirty="0" smtClean="0"/>
              <a:t>Им кормушку смастерим</a:t>
            </a:r>
          </a:p>
          <a:p>
            <a:pPr algn="just"/>
            <a:r>
              <a:rPr lang="ru-RU" sz="1600" dirty="0" smtClean="0"/>
              <a:t>И к карнизу прикрепим.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o/olKNC13WFmB90HIRxfyGSeijAw8nOYcD6Xk2qhLZE5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643174" y="2857496"/>
            <a:ext cx="4357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Спасибо за внимание!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o/olKNC13WFmB90HIRxfyGSeijAw8nOYcD6Xk2qhLZE5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C:\Users\USER\Desktop\зима2022\Новая папка\IMG_5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8604"/>
            <a:ext cx="4286281" cy="2857520"/>
          </a:xfrm>
          <a:prstGeom prst="rect">
            <a:avLst/>
          </a:prstGeom>
          <a:noFill/>
        </p:spPr>
      </p:pic>
      <p:pic>
        <p:nvPicPr>
          <p:cNvPr id="8" name="Picture 3" descr="C:\Users\USER\Desktop\зима2022\Новая папка\IMG_5332.JPG"/>
          <p:cNvPicPr>
            <a:picLocks noChangeAspect="1" noChangeArrowheads="1"/>
          </p:cNvPicPr>
          <p:nvPr/>
        </p:nvPicPr>
        <p:blipFill>
          <a:blip r:embed="rId4" cstate="print"/>
          <a:srcRect l="6000"/>
          <a:stretch>
            <a:fillRect/>
          </a:stretch>
        </p:blipFill>
        <p:spPr bwMode="auto">
          <a:xfrm>
            <a:off x="1714480" y="3429000"/>
            <a:ext cx="4214842" cy="29892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72198" y="2143116"/>
            <a:ext cx="27146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При входе  в Учреждение 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(1здание)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Вас встретят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 «Три веселых  снеговика»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и красочно оформленная фото зона «Нижний Новгород – Новогодняя столица 2022 года»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C:\Users\USER\Desktop\зима2022\Новая папка\IMG_5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393437" cy="2928958"/>
          </a:xfrm>
          <a:prstGeom prst="rect">
            <a:avLst/>
          </a:prstGeom>
          <a:noFill/>
        </p:spPr>
      </p:pic>
      <p:pic>
        <p:nvPicPr>
          <p:cNvPr id="8" name="Picture 5" descr="C:\Users\USER\Desktop\зима2022\Новая папка\IMG_5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340061"/>
            <a:ext cx="3964777" cy="321641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57356" y="4071942"/>
            <a:ext cx="29289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Велика Россия наша </a:t>
            </a:r>
          </a:p>
          <a:p>
            <a:pPr algn="ctr"/>
            <a:r>
              <a:rPr lang="ru-RU" dirty="0" smtClean="0"/>
              <a:t>И талантлив наш народ</a:t>
            </a:r>
          </a:p>
          <a:p>
            <a:pPr algn="ctr"/>
            <a:r>
              <a:rPr lang="ru-RU" dirty="0" smtClean="0"/>
              <a:t> О Руси родной умельцах </a:t>
            </a:r>
          </a:p>
          <a:p>
            <a:pPr algn="ctr"/>
            <a:r>
              <a:rPr lang="ru-RU" dirty="0" smtClean="0"/>
              <a:t>На весь мир молва идет.</a:t>
            </a:r>
          </a:p>
          <a:p>
            <a:pPr algn="ctr"/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1500174"/>
            <a:ext cx="27146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При входе  в Учреждение 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(1здание)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Вас прокатит Городецкий конь  запряженными санями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kartinkin.net/uploads/posts/2021-01/1610506544_40-p-narodnii-fon-dlya-prezentatsii-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s://kartinkin.net/uploads/posts/2021-01/1610506544_40-p-narodnii-fon-dlya-prezentatsii-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 descr="C:\Users\USER\Desktop\1610506544_40-p-narodnii-fon-dlya-prezentatsii-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esktop\зима2022\Новая папка\IMG_5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9" y="-1"/>
            <a:ext cx="3071802" cy="2146559"/>
          </a:xfrm>
          <a:prstGeom prst="rect">
            <a:avLst/>
          </a:prstGeom>
          <a:noFill/>
        </p:spPr>
      </p:pic>
      <p:pic>
        <p:nvPicPr>
          <p:cNvPr id="3" name="Picture 3" descr="C:\Users\USER\Desktop\зима2022\Новая папка\IMG_5287.JPG"/>
          <p:cNvPicPr>
            <a:picLocks noChangeAspect="1" noChangeArrowheads="1"/>
          </p:cNvPicPr>
          <p:nvPr/>
        </p:nvPicPr>
        <p:blipFill>
          <a:blip r:embed="rId4" cstate="print"/>
          <a:srcRect t="14286"/>
          <a:stretch>
            <a:fillRect/>
          </a:stretch>
        </p:blipFill>
        <p:spPr bwMode="auto">
          <a:xfrm>
            <a:off x="5143503" y="4572008"/>
            <a:ext cx="4000497" cy="2285992"/>
          </a:xfrm>
          <a:prstGeom prst="rect">
            <a:avLst/>
          </a:prstGeom>
          <a:noFill/>
        </p:spPr>
      </p:pic>
      <p:pic>
        <p:nvPicPr>
          <p:cNvPr id="4" name="Picture 4" descr="C:\Users\USER\Desktop\зима2022\Новая папка\IMG_5289.JPG"/>
          <p:cNvPicPr>
            <a:picLocks noChangeAspect="1" noChangeArrowheads="1"/>
          </p:cNvPicPr>
          <p:nvPr/>
        </p:nvPicPr>
        <p:blipFill>
          <a:blip r:embed="rId5" cstate="print"/>
          <a:srcRect t="17143"/>
          <a:stretch>
            <a:fillRect/>
          </a:stretch>
        </p:blipFill>
        <p:spPr bwMode="auto">
          <a:xfrm>
            <a:off x="-1" y="4572008"/>
            <a:ext cx="4138441" cy="2285993"/>
          </a:xfrm>
          <a:prstGeom prst="rect">
            <a:avLst/>
          </a:prstGeom>
          <a:noFill/>
        </p:spPr>
      </p:pic>
      <p:pic>
        <p:nvPicPr>
          <p:cNvPr id="5" name="Picture 5" descr="C:\Users\USER\Desktop\зима2022\Новая папка\IMG_5295.JPG"/>
          <p:cNvPicPr>
            <a:picLocks noChangeAspect="1" noChangeArrowheads="1"/>
          </p:cNvPicPr>
          <p:nvPr/>
        </p:nvPicPr>
        <p:blipFill>
          <a:blip r:embed="rId6" cstate="print"/>
          <a:srcRect t="10000" r="6667"/>
          <a:stretch>
            <a:fillRect/>
          </a:stretch>
        </p:blipFill>
        <p:spPr bwMode="auto">
          <a:xfrm>
            <a:off x="3500430" y="2214554"/>
            <a:ext cx="3429024" cy="2204373"/>
          </a:xfrm>
          <a:prstGeom prst="rect">
            <a:avLst/>
          </a:prstGeom>
          <a:noFill/>
        </p:spPr>
      </p:pic>
      <p:pic>
        <p:nvPicPr>
          <p:cNvPr id="1030" name="Picture 6" descr="C:\Users\USER\Desktop\зима2022\Новая папка\IMG_52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57253"/>
            <a:ext cx="3286116" cy="21907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00098" y="0"/>
            <a:ext cx="7072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на зимний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спортивный участок «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Спортляндия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4786322"/>
            <a:ext cx="1428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«Веселый боулинг»</a:t>
            </a:r>
          </a:p>
          <a:p>
            <a:pPr algn="ctr"/>
            <a:r>
              <a:rPr lang="ru-RU" sz="1400" dirty="0" smtClean="0"/>
              <a:t>Разбегаюсь, шар бросаю.</a:t>
            </a:r>
          </a:p>
          <a:p>
            <a:pPr algn="ctr"/>
            <a:r>
              <a:rPr lang="ru-RU" sz="1400" dirty="0" smtClean="0"/>
              <a:t>Точно в кегли попадаю!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3768" y="2285992"/>
            <a:ext cx="1571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«Зимняя Нижегородская канатная дорога»</a:t>
            </a:r>
          </a:p>
          <a:p>
            <a:pPr algn="ctr"/>
            <a:endParaRPr lang="ru-RU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o/olKNC13WFmB90HIRxfyGSeijAw8nOYcD6Xk2qhLZE5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214478" y="500042"/>
            <a:ext cx="7072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Сормовская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лыжня 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" name="Picture 2" descr="C:\Users\USER\Desktop\зима2022\IMG_5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785794"/>
            <a:ext cx="3857652" cy="2571768"/>
          </a:xfrm>
          <a:prstGeom prst="rect">
            <a:avLst/>
          </a:prstGeom>
          <a:noFill/>
        </p:spPr>
      </p:pic>
      <p:pic>
        <p:nvPicPr>
          <p:cNvPr id="1027" name="Picture 3" descr="C:\Users\USER\Desktop\зима2022\IMG_5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643314"/>
            <a:ext cx="4143372" cy="27622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57290" y="1785926"/>
            <a:ext cx="214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Пусть свирепствует</a:t>
            </a:r>
            <a:br>
              <a:rPr lang="ru-RU" dirty="0" smtClean="0"/>
            </a:br>
            <a:r>
              <a:rPr lang="ru-RU" dirty="0" smtClean="0"/>
              <a:t>Мороз —</a:t>
            </a:r>
            <a:br>
              <a:rPr lang="ru-RU" dirty="0" smtClean="0"/>
            </a:br>
            <a:r>
              <a:rPr lang="ru-RU" dirty="0" smtClean="0"/>
              <a:t>Состоится</a:t>
            </a:r>
            <a:br>
              <a:rPr lang="ru-RU" dirty="0" smtClean="0"/>
            </a:br>
            <a:r>
              <a:rPr lang="ru-RU" dirty="0" smtClean="0"/>
              <a:t>Лыжный кросс!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43636" y="35004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зимний день я не скучаю:</a:t>
            </a:r>
            <a:br>
              <a:rPr lang="ru-RU" dirty="0" smtClean="0"/>
            </a:br>
            <a:r>
              <a:rPr lang="ru-RU" dirty="0" smtClean="0"/>
              <a:t>Быстро лыжи надеваю,</a:t>
            </a:r>
            <a:br>
              <a:rPr lang="ru-RU" dirty="0" smtClean="0"/>
            </a:br>
            <a:r>
              <a:rPr lang="ru-RU" dirty="0" smtClean="0"/>
              <a:t>В руки я беру две палки,</a:t>
            </a:r>
            <a:br>
              <a:rPr lang="ru-RU" dirty="0" smtClean="0"/>
            </a:br>
            <a:r>
              <a:rPr lang="ru-RU" dirty="0" smtClean="0"/>
              <a:t>С ветерком играю в салки!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o/olKNC13WFmB90HIRxfyGSeijAw8nOYcD6Xk2qhLZE5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зима2022\Новая папка\IMG_5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79"/>
            <a:ext cx="4143404" cy="2762269"/>
          </a:xfrm>
          <a:prstGeom prst="rect">
            <a:avLst/>
          </a:prstGeom>
          <a:noFill/>
        </p:spPr>
      </p:pic>
      <p:pic>
        <p:nvPicPr>
          <p:cNvPr id="3075" name="Picture 3" descr="C:\Users\USER\Desktop\зима2022\Новая папка\IMG_5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643314"/>
            <a:ext cx="3929090" cy="261939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14744" y="2571744"/>
            <a:ext cx="7072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в зимний городок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«Дорожных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знаек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o/olKNC13WFmB90HIRxfyGSeijAw8nOYcD6Xk2qhLZE5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57620" y="2643182"/>
            <a:ext cx="7072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Добро пожаловать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в птичью столовую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«Покормите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птиц зимой»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" name="Picture 2" descr="C:\Users\USER\Desktop\новое участки\DSC_0712.JPG"/>
          <p:cNvPicPr>
            <a:picLocks noChangeAspect="1" noChangeArrowheads="1"/>
          </p:cNvPicPr>
          <p:nvPr/>
        </p:nvPicPr>
        <p:blipFill>
          <a:blip r:embed="rId3" cstate="print"/>
          <a:srcRect l="4961" r="15663"/>
          <a:stretch>
            <a:fillRect/>
          </a:stretch>
        </p:blipFill>
        <p:spPr bwMode="auto">
          <a:xfrm>
            <a:off x="1928794" y="500042"/>
            <a:ext cx="3429024" cy="2880000"/>
          </a:xfrm>
          <a:prstGeom prst="rect">
            <a:avLst/>
          </a:prstGeom>
          <a:noFill/>
        </p:spPr>
      </p:pic>
      <p:pic>
        <p:nvPicPr>
          <p:cNvPr id="1027" name="Picture 3" descr="C:\Users\USER\Desktop\новое участки\DSC_0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571876"/>
            <a:ext cx="3929090" cy="2619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1159</Words>
  <Application>Microsoft Office PowerPoint</Application>
  <PresentationFormat>Экран (4:3)</PresentationFormat>
  <Paragraphs>205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Мы зимой  играем, зиму  изучаем. Всё исследовать должны,  эксперименты нам нужны!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83</cp:revision>
  <dcterms:created xsi:type="dcterms:W3CDTF">2022-02-07T09:01:16Z</dcterms:created>
  <dcterms:modified xsi:type="dcterms:W3CDTF">2022-02-22T05:10:23Z</dcterms:modified>
</cp:coreProperties>
</file>