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93" r:id="rId4"/>
    <p:sldId id="331" r:id="rId5"/>
    <p:sldId id="273" r:id="rId6"/>
    <p:sldId id="301" r:id="rId7"/>
    <p:sldId id="367" r:id="rId8"/>
    <p:sldId id="368" r:id="rId9"/>
    <p:sldId id="373" r:id="rId10"/>
    <p:sldId id="372" r:id="rId11"/>
    <p:sldId id="374" r:id="rId12"/>
    <p:sldId id="375" r:id="rId13"/>
    <p:sldId id="376" r:id="rId14"/>
    <p:sldId id="409" r:id="rId15"/>
    <p:sldId id="377" r:id="rId16"/>
    <p:sldId id="412" r:id="rId17"/>
    <p:sldId id="413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5" r:id="rId26"/>
    <p:sldId id="386" r:id="rId27"/>
    <p:sldId id="371" r:id="rId28"/>
    <p:sldId id="407" r:id="rId29"/>
    <p:sldId id="339" r:id="rId30"/>
    <p:sldId id="387" r:id="rId31"/>
    <p:sldId id="389" r:id="rId32"/>
    <p:sldId id="394" r:id="rId33"/>
    <p:sldId id="395" r:id="rId34"/>
    <p:sldId id="388" r:id="rId35"/>
    <p:sldId id="401" r:id="rId36"/>
    <p:sldId id="402" r:id="rId37"/>
    <p:sldId id="403" r:id="rId38"/>
    <p:sldId id="404" r:id="rId39"/>
    <p:sldId id="405" r:id="rId40"/>
    <p:sldId id="406" r:id="rId41"/>
    <p:sldId id="392" r:id="rId42"/>
    <p:sldId id="393" r:id="rId43"/>
    <p:sldId id="396" r:id="rId44"/>
    <p:sldId id="397" r:id="rId45"/>
    <p:sldId id="398" r:id="rId46"/>
    <p:sldId id="399" r:id="rId47"/>
    <p:sldId id="299" r:id="rId48"/>
    <p:sldId id="408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86" autoAdjust="0"/>
    <p:restoredTop sz="94660"/>
  </p:normalViewPr>
  <p:slideViewPr>
    <p:cSldViewPr>
      <p:cViewPr varScale="1">
        <p:scale>
          <a:sx n="99" d="100"/>
          <a:sy n="99" d="100"/>
        </p:scale>
        <p:origin x="96" y="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352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308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3331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452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9670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106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448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832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073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526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02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290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27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697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73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90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CA498-4201-4BF7-B513-F72BF1B4C3B1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17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mailto:dou393@mail.ru" TargetMode="External"/><Relationship Id="rId7" Type="http://schemas.openxmlformats.org/officeDocument/2006/relationships/image" Target="../media/image23.jpeg"/><Relationship Id="rId2" Type="http://schemas.openxmlformats.org/officeDocument/2006/relationships/hyperlink" Target="mailto:393@mail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://ds393.ru/" TargetMode="External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USER\Desktop\&#1053;&#1072;&#1096;&#1072;%20&#1043;&#1088;&#1091;&#1087;&#1087;&#1072;\&#1055;&#1088;&#1077;&#1079;&#1077;&#1085;&#1090;&#1072;&#1094;&#1080;&#1080;%20&#1076;&#1083;&#1103;%20&#1076;&#1077;&#1090;&#1077;&#1081;\&#1055;&#1088;&#1077;&#1079;&#1077;&#1085;&#1090;&#1072;&#1094;&#1080;&#1080;%20&#1089;&#1088;&#1077;&#1076;&#1085;&#1103;&#1103;%20&#1075;&#1088;&#1091;&#1087;&#1087;&#1072;\&#1052;&#1072;&#1088;&#1096;&#1072;&#1082;\&#1047;&#1074;&#1091;&#1082;&#1080;\&#1055;&#1086;&#1083;&#1077;&#1074;&#1072;&#1103;-&#1084;&#1099;&#1096;&#1100;.mp3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12" Type="http://schemas.openxmlformats.org/officeDocument/2006/relationships/image" Target="../media/image5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hyperlink" Target="http://animashki.kak2z.org/oneimg.php?cat=6&amp;pn=4&amp;file=20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gif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ikonkurs.ru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48680"/>
            <a:ext cx="7125416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  <a:br>
              <a:rPr lang="ru-RU" sz="2800" b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«Детский сад № 393»</a:t>
            </a:r>
            <a:endParaRPr lang="ru-RU" sz="2800" b="0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852936"/>
            <a:ext cx="7134616" cy="2704264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Заседание родительского совета </a:t>
            </a:r>
          </a:p>
          <a:p>
            <a:pPr algn="ctr"/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2020-2021 учебный год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050" y="4509120"/>
            <a:ext cx="2054221" cy="2131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975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836712"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Направления работы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1387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7EAE9">
                        <a:alpha val="8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5112568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pSp>
        <p:nvGrpSpPr>
          <p:cNvPr id="11" name="Группа 18"/>
          <p:cNvGrpSpPr/>
          <p:nvPr/>
        </p:nvGrpSpPr>
        <p:grpSpPr>
          <a:xfrm>
            <a:off x="1573029" y="4815161"/>
            <a:ext cx="7128792" cy="1362629"/>
            <a:chOff x="1361358" y="1038389"/>
            <a:chExt cx="7128792" cy="1212457"/>
          </a:xfrm>
          <a:scene3d>
            <a:camera prst="orthographicFront"/>
            <a:lightRig rig="flat" dir="t"/>
          </a:scene3d>
        </p:grpSpPr>
        <p:sp>
          <p:nvSpPr>
            <p:cNvPr id="12" name="Пятиугольник 11"/>
            <p:cNvSpPr/>
            <p:nvPr/>
          </p:nvSpPr>
          <p:spPr>
            <a:xfrm rot="10800000">
              <a:off x="1361358" y="1451233"/>
              <a:ext cx="7128792" cy="799613"/>
            </a:xfrm>
            <a:prstGeom prst="homePlate">
              <a:avLst/>
            </a:prstGeom>
            <a:solidFill>
              <a:srgbClr val="CC99FF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2483469"/>
                <a:satOff val="9953"/>
                <a:lumOff val="2157"/>
                <a:alphaOff val="0"/>
              </a:schemeClr>
            </a:fillRef>
            <a:effectRef idx="2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ятиугольник 4"/>
            <p:cNvSpPr/>
            <p:nvPr/>
          </p:nvSpPr>
          <p:spPr>
            <a:xfrm rot="21600000">
              <a:off x="1361358" y="1038389"/>
              <a:ext cx="4474835" cy="7996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2607" tIns="76200" rIns="142240" bIns="76200" spcCol="1270" anchor="ctr"/>
            <a:lstStyle/>
            <a:p>
              <a:pPr algn="ctr" defTabSz="8890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ru-RU" sz="2000" dirty="0">
                <a:solidFill>
                  <a:srgbClr val="073E87">
                    <a:lumMod val="75000"/>
                  </a:srgbClr>
                </a:solidFill>
              </a:endParaRPr>
            </a:p>
          </p:txBody>
        </p:sp>
      </p:grpSp>
      <p:sp>
        <p:nvSpPr>
          <p:cNvPr id="14" name="Пятиугольник 13"/>
          <p:cNvSpPr/>
          <p:nvPr/>
        </p:nvSpPr>
        <p:spPr>
          <a:xfrm rot="10800000">
            <a:off x="1509941" y="3839741"/>
            <a:ext cx="7128792" cy="993420"/>
          </a:xfrm>
          <a:prstGeom prst="homePlate">
            <a:avLst/>
          </a:prstGeom>
          <a:solidFill>
            <a:srgbClr val="FFFF99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2483469"/>
              <a:satOff val="9953"/>
              <a:lumOff val="2157"/>
              <a:alphaOff val="0"/>
            </a:schemeClr>
          </a:fillRef>
          <a:effectRef idx="2">
            <a:schemeClr val="accent5">
              <a:hueOff val="-2483469"/>
              <a:satOff val="9953"/>
              <a:lumOff val="2157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5" name="Группа 4"/>
          <p:cNvGrpSpPr/>
          <p:nvPr/>
        </p:nvGrpSpPr>
        <p:grpSpPr>
          <a:xfrm>
            <a:off x="1505207" y="623642"/>
            <a:ext cx="7201290" cy="1523839"/>
            <a:chOff x="1361358" y="1038389"/>
            <a:chExt cx="7201290" cy="1253691"/>
          </a:xfrm>
          <a:scene3d>
            <a:camera prst="orthographicFront"/>
            <a:lightRig rig="flat" dir="t"/>
          </a:scene3d>
        </p:grpSpPr>
        <p:sp>
          <p:nvSpPr>
            <p:cNvPr id="16" name="Пятиугольник 15"/>
            <p:cNvSpPr/>
            <p:nvPr/>
          </p:nvSpPr>
          <p:spPr>
            <a:xfrm rot="10800000">
              <a:off x="1433856" y="1492467"/>
              <a:ext cx="7128792" cy="799613"/>
            </a:xfrm>
            <a:prstGeom prst="homePlate">
              <a:avLst/>
            </a:prstGeom>
            <a:solidFill>
              <a:srgbClr val="99FFCC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2483469"/>
                <a:satOff val="9953"/>
                <a:lumOff val="2157"/>
                <a:alphaOff val="0"/>
              </a:schemeClr>
            </a:fillRef>
            <a:effectRef idx="2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99FFCC"/>
                </a:solidFill>
              </a:endParaRPr>
            </a:p>
          </p:txBody>
        </p:sp>
        <p:sp>
          <p:nvSpPr>
            <p:cNvPr id="17" name="Пятиугольник 4"/>
            <p:cNvSpPr/>
            <p:nvPr/>
          </p:nvSpPr>
          <p:spPr>
            <a:xfrm>
              <a:off x="1361358" y="1038389"/>
              <a:ext cx="4474835" cy="7996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2607" tIns="76200" rIns="142240" bIns="76200" spcCol="1270" anchor="ctr"/>
            <a:lstStyle/>
            <a:p>
              <a:pPr algn="ctr" defTabSz="8890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ru-RU" sz="2000" dirty="0">
                <a:solidFill>
                  <a:srgbClr val="073E87">
                    <a:lumMod val="75000"/>
                  </a:srgbClr>
                </a:solidFill>
              </a:endParaRPr>
            </a:p>
          </p:txBody>
        </p:sp>
      </p:grpSp>
      <p:sp>
        <p:nvSpPr>
          <p:cNvPr id="18" name="Пятиугольник 17"/>
          <p:cNvSpPr/>
          <p:nvPr/>
        </p:nvSpPr>
        <p:spPr>
          <a:xfrm rot="10800000">
            <a:off x="1626602" y="2457888"/>
            <a:ext cx="7021645" cy="96635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2483469"/>
              <a:satOff val="9953"/>
              <a:lumOff val="2157"/>
              <a:alphaOff val="0"/>
            </a:schemeClr>
          </a:fillRef>
          <a:effectRef idx="2">
            <a:schemeClr val="accent5">
              <a:hueOff val="-2483469"/>
              <a:satOff val="9953"/>
              <a:lumOff val="2157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Прямоугольник 1"/>
          <p:cNvSpPr/>
          <p:nvPr/>
        </p:nvSpPr>
        <p:spPr>
          <a:xfrm>
            <a:off x="2085955" y="1372584"/>
            <a:ext cx="6259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Техническое оснащение и создание условий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74575" y="2652173"/>
            <a:ext cx="6485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Внедрение новых информационных технологий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74575" y="3911953"/>
            <a:ext cx="63744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информационного образовательного пространства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267043" y="5529146"/>
            <a:ext cx="5806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информационной культуры</a:t>
            </a:r>
          </a:p>
        </p:txBody>
      </p:sp>
      <p:sp>
        <p:nvSpPr>
          <p:cNvPr id="21" name="Овал 20"/>
          <p:cNvSpPr/>
          <p:nvPr/>
        </p:nvSpPr>
        <p:spPr>
          <a:xfrm>
            <a:off x="550032" y="5469832"/>
            <a:ext cx="799613" cy="799613"/>
          </a:xfrm>
          <a:prstGeom prst="ellipse">
            <a:avLst/>
          </a:prstGeom>
          <a:blipFill>
            <a:blip r:embed="rId2">
              <a:extLst/>
            </a:blip>
            <a:srcRect/>
            <a:stretch>
              <a:fillRect l="-6000" r="-6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Овал 21"/>
          <p:cNvSpPr/>
          <p:nvPr/>
        </p:nvSpPr>
        <p:spPr>
          <a:xfrm>
            <a:off x="550031" y="2721778"/>
            <a:ext cx="799613" cy="799613"/>
          </a:xfrm>
          <a:prstGeom prst="ellipse">
            <a:avLst/>
          </a:prstGeom>
          <a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/>
            </a:blip>
            <a:srcRect/>
            <a:stretch>
              <a:fillRect l="-6000" r="-6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Овал 22"/>
          <p:cNvSpPr/>
          <p:nvPr/>
        </p:nvSpPr>
        <p:spPr>
          <a:xfrm>
            <a:off x="661724" y="1372584"/>
            <a:ext cx="799613" cy="799613"/>
          </a:xfrm>
          <a:prstGeom prst="ellipse">
            <a:avLst/>
          </a:prstGeom>
          <a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/>
            </a:blip>
            <a:srcRect/>
            <a:stretch>
              <a:fillRect l="-6000" r="-6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Овал 27"/>
          <p:cNvSpPr/>
          <p:nvPr/>
        </p:nvSpPr>
        <p:spPr>
          <a:xfrm>
            <a:off x="537287" y="4052722"/>
            <a:ext cx="799613" cy="799613"/>
          </a:xfrm>
          <a:prstGeom prst="ellipse">
            <a:avLst/>
          </a:prstGeom>
          <a:blipFill>
            <a:blip r:embed="rId2">
              <a:duotone>
                <a:prstClr val="black"/>
                <a:srgbClr val="FFC319">
                  <a:tint val="45000"/>
                  <a:satMod val="400000"/>
                </a:srgbClr>
              </a:duotone>
              <a:extLst/>
            </a:blip>
            <a:srcRect/>
            <a:stretch>
              <a:fillRect l="-6000" r="-6000"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</p:sp>
    </p:spTree>
    <p:extLst>
      <p:ext uri="{BB962C8B-B14F-4D97-AF65-F5344CB8AC3E}">
        <p14:creationId xmlns:p14="http://schemas.microsoft.com/office/powerpoint/2010/main" val="269874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807863">
                <a:tc>
                  <a:txBody>
                    <a:bodyPr/>
                    <a:lstStyle/>
                    <a:p>
                      <a:pPr algn="ctr"/>
                      <a:endParaRPr lang="ru-RU" sz="28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050137">
                <a:tc>
                  <a:txBody>
                    <a:bodyPr/>
                    <a:lstStyle/>
                    <a:p>
                      <a:pPr algn="just"/>
                      <a:endParaRPr lang="ru-RU" sz="1600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7EAE9">
                        <a:alpha val="85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1506"/>
            <a:ext cx="3491880" cy="23279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62958" y="133027"/>
            <a:ext cx="4153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Административные условия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00660" y="32195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Кабинет заведующего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56569" y="32294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Методический кабинет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86000" y="63511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Холлы МАДОУ «Детский сад №393»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44" y="4390093"/>
            <a:ext cx="2848245" cy="18988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263" y="4041334"/>
            <a:ext cx="3275856" cy="2183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/>
          <a:stretch/>
        </p:blipFill>
        <p:spPr>
          <a:xfrm rot="5400000">
            <a:off x="6493222" y="4257137"/>
            <a:ext cx="2750536" cy="21396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373" y="947640"/>
            <a:ext cx="3528392" cy="23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5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807863">
                <a:tc>
                  <a:txBody>
                    <a:bodyPr/>
                    <a:lstStyle/>
                    <a:p>
                      <a:pPr algn="ctr"/>
                      <a:endParaRPr lang="ru-RU" sz="28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050137">
                <a:tc>
                  <a:txBody>
                    <a:bodyPr/>
                    <a:lstStyle/>
                    <a:p>
                      <a:pPr algn="just"/>
                      <a:endParaRPr lang="ru-RU" sz="1600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7EAE9">
                        <a:alpha val="85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84717"/>
            <a:ext cx="3816425" cy="2544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4141657"/>
            <a:ext cx="3816424" cy="25442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80762"/>
            <a:ext cx="3873992" cy="25826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47664" y="133027"/>
            <a:ext cx="6783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Кабинеты для познавательного развития детей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21990" y="3445709"/>
            <a:ext cx="3614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Кабинет математики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компьютерных игр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756" y="34516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Кабинет экономики «Гнома –эконома»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21" y="3857502"/>
            <a:ext cx="3847323" cy="256488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44809" y="64555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Кабинет педагога-психолога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732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807863">
                <a:tc>
                  <a:txBody>
                    <a:bodyPr/>
                    <a:lstStyle/>
                    <a:p>
                      <a:pPr algn="ctr"/>
                      <a:endParaRPr lang="ru-RU" sz="28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050137">
                <a:tc>
                  <a:txBody>
                    <a:bodyPr/>
                    <a:lstStyle/>
                    <a:p>
                      <a:pPr algn="just"/>
                      <a:endParaRPr lang="ru-RU" sz="1600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7EAE9">
                        <a:alpha val="8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7544" y="120169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ЦОС  для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(1 здание)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863788"/>
            <a:ext cx="3996952" cy="26646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16016" y="279565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зал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4"/>
          <a:stretch/>
        </p:blipFill>
        <p:spPr>
          <a:xfrm>
            <a:off x="179512" y="889708"/>
            <a:ext cx="4320480" cy="25475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4016" y="342706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Музыкальный   зал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9" y="4073393"/>
            <a:ext cx="3871246" cy="25808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1040" y="4135515"/>
            <a:ext cx="3266983" cy="217798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987824" y="47174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Группы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</a:t>
            </a:r>
          </a:p>
        </p:txBody>
      </p:sp>
    </p:spTree>
    <p:extLst>
      <p:ext uri="{BB962C8B-B14F-4D97-AF65-F5344CB8AC3E}">
        <p14:creationId xmlns:p14="http://schemas.microsoft.com/office/powerpoint/2010/main" val="165110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85069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807863">
                <a:tc>
                  <a:txBody>
                    <a:bodyPr/>
                    <a:lstStyle/>
                    <a:p>
                      <a:pPr algn="ctr"/>
                      <a:endParaRPr lang="ru-RU" sz="28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050137">
                <a:tc>
                  <a:txBody>
                    <a:bodyPr/>
                    <a:lstStyle/>
                    <a:p>
                      <a:pPr algn="just"/>
                      <a:endParaRPr lang="ru-RU" sz="1600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7EAE9">
                        <a:alpha val="8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7544" y="120169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ЦОС  для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(2 здание)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4016" y="342706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Музыкальный   зал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19195" y="15493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Группы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9" y="1055738"/>
            <a:ext cx="4053104" cy="22798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8" y="4380725"/>
            <a:ext cx="4066594" cy="22874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35609"/>
            <a:ext cx="4211960" cy="24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7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873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80786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Сравнительный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анализ</a:t>
                      </a:r>
                      <a:endParaRPr lang="ru-RU" sz="2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материально-технических условий с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по 2020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  <a:endParaRPr lang="ru-RU" sz="2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050137">
                <a:tc>
                  <a:txBody>
                    <a:bodyPr/>
                    <a:lstStyle/>
                    <a:p>
                      <a:pPr algn="just"/>
                      <a:endParaRPr lang="ru-RU" sz="1600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7EAE9">
                        <a:alpha val="85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30022" y="908720"/>
          <a:ext cx="8683955" cy="65464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11547"/>
                <a:gridCol w="1152128"/>
                <a:gridCol w="2520280"/>
              </a:tblGrid>
              <a:tr h="41684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684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Компьютер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43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Ноутбук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684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Проектор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</a:tr>
              <a:tr h="49284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Мультимедийная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система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интерактивная доска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 мультимедийных досок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684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Тач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- панель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</a:tr>
              <a:tr h="32900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Веб -камера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</a:tr>
              <a:tr h="29008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Выход в интернет из групп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</a:tr>
              <a:tr h="45666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Многофунциональная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техника (сканер-принтер-копир)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</a:tr>
              <a:tr h="41748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Сенсорные световые столы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</a:tr>
              <a:tr h="41748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Фото аппараты и видеокамеры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2/1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3/2</a:t>
                      </a:r>
                    </a:p>
                  </a:txBody>
                  <a:tcPr/>
                </a:tc>
              </a:tr>
              <a:tr h="41748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Телевизионные панели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</a:tr>
              <a:tr h="41748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Система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«Безопасный детский сад» (уличные камеры и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домофоная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система)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 (2 камеры)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 (7 камер)</a:t>
                      </a:r>
                    </a:p>
                  </a:txBody>
                  <a:tcPr/>
                </a:tc>
              </a:tr>
              <a:tr h="41748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Камеры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внутренней системы наблюдения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(групповая, спальная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раздевальная комнаты)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55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7060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719203">
                <a:tc>
                  <a:txBody>
                    <a:bodyPr/>
                    <a:lstStyle/>
                    <a:p>
                      <a:pPr algn="ctr"/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05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</a:t>
                      </a:r>
                      <a:r>
                        <a:rPr lang="ru-RU" sz="2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 направлению внедрения новых информационных технологий</a:t>
                      </a:r>
                      <a:endParaRPr lang="ru-RU" sz="22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1387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7EAE9">
                        <a:alpha val="8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5112568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7351" t="50400" r="9843" b="10121"/>
          <a:stretch/>
        </p:blipFill>
        <p:spPr>
          <a:xfrm>
            <a:off x="611560" y="1340768"/>
            <a:ext cx="7992888" cy="511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2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17747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807863">
                <a:tc>
                  <a:txBody>
                    <a:bodyPr/>
                    <a:lstStyle/>
                    <a:p>
                      <a:pPr algn="ctr"/>
                      <a:endParaRPr lang="ru-RU" sz="105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2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Достижения</a:t>
                      </a:r>
                      <a:r>
                        <a:rPr lang="ru-RU" sz="22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педагогического </a:t>
                      </a:r>
                      <a:r>
                        <a:rPr lang="ru-RU" sz="22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коллектива </a:t>
                      </a:r>
                      <a:r>
                        <a:rPr lang="ru-RU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(дистанционные конкурсы)</a:t>
                      </a:r>
                      <a:endParaRPr lang="ru-RU" sz="2000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050137">
                <a:tc>
                  <a:txBody>
                    <a:bodyPr/>
                    <a:lstStyle/>
                    <a:p>
                      <a:pPr algn="just"/>
                      <a:endParaRPr lang="ru-RU" sz="1600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7EAE9">
                        <a:alpha val="85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0" y="764702"/>
          <a:ext cx="9144000" cy="59776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137"/>
                <a:gridCol w="4403595"/>
                <a:gridCol w="1231425"/>
                <a:gridCol w="2987843"/>
              </a:tblGrid>
              <a:tr h="2273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Название конкурса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Год участия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Участники и победители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</a:tr>
              <a:tr h="2273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Муниципальный уровень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81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Городской конкурс маскарадного костюма в рамках фестиваля «Горьковская Елка 2020»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2020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воспитатели Ситникова Л.В. и Вьюнышева Е.Н. (участие)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</a:tr>
              <a:tr h="9266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Районный конкурс фотоколлажей среди педагогических работников общеобразовательных организаций Сормовского района «Мир образов наставничества», посвященный Дню Учителя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2019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воспитатель Галанина В.А. (победитель)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</a:tr>
              <a:tr h="2273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Конкурс «Моя инициатива»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2020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Учреждение (победитель)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</a:tr>
              <a:tr h="2273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Региональный уровень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81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181100" algn="l"/>
                        </a:tabLst>
                      </a:pPr>
                      <a:r>
                        <a:rPr lang="ru-RU" sz="1100">
                          <a:effectLst/>
                        </a:rPr>
                        <a:t>Областной физкультурный конкура конспектов квеста «Как мы нашли здоровье»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2020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воспитатель Домачук О.В. (диплом 1 степени)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</a:tr>
              <a:tr h="9266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Областной конкурс «Психологическое просвещение: Памятки для родителей» среди педагогов-психологов дошкольных образовательных учреждений города Нижнего Новгорода и Нижегородской области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2020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педагог-психолог Калсанова Л.Д. (диплом 3 место)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</a:tr>
              <a:tr h="69242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Конкурс «Музыкальная палитра» среди дошкольных образовательных учреждений города Нижнего Новгорода и Нижегородской области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2020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музыкальный руководитель </a:t>
                      </a:r>
                      <a:r>
                        <a:rPr lang="ru-RU" sz="1100" dirty="0" smtClean="0">
                          <a:effectLst/>
                        </a:rPr>
                        <a:t>Киселева </a:t>
                      </a:r>
                      <a:r>
                        <a:rPr lang="ru-RU" sz="1100" dirty="0">
                          <a:effectLst/>
                        </a:rPr>
                        <a:t>Ю.С. (благодарность за участие).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</a:tr>
              <a:tr h="69242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Первый региональный конкурс среди педагогов дошкольных образовательных  организаций «Педагог года -2019»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2019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Маслова А.В. (диплом 3 степени), Зеленцова С.П., Лаврентьева Н.А., Ситникова Л.В. (участники)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</a:tr>
              <a:tr h="227327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Всероссийский уровень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81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Всероссийский конкурс «Лучший педагог по обучению основам безопасного поведения на дорогах».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2019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Воспитатель Домачук О.В. и зам.зав по ВМР Стеньшина Н.Е. (участие)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</a:tr>
              <a:tr h="2273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Образцовый детский сад 2019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2019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Победитель (Учреждение)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013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814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764704">
                <a:tc>
                  <a:txBody>
                    <a:bodyPr/>
                    <a:lstStyle/>
                    <a:p>
                      <a:pPr algn="ctr"/>
                      <a:endParaRPr lang="ru-RU" sz="28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050137">
                <a:tc>
                  <a:txBody>
                    <a:bodyPr/>
                    <a:lstStyle/>
                    <a:p>
                      <a:pPr algn="just"/>
                      <a:endParaRPr lang="ru-RU" sz="1600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7EAE9">
                        <a:alpha val="8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99592" y="79496"/>
            <a:ext cx="7651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Информационная составляющая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91886" y="722090"/>
            <a:ext cx="2827871" cy="6135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254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5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собственные </a:t>
            </a:r>
            <a:r>
              <a:rPr lang="ru-RU" sz="15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странички педагогов на 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сайтах МААМ, </a:t>
            </a:r>
            <a:r>
              <a:rPr lang="en-US" sz="145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nsportal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сайте учреждения, персональные сайты педагогов (на платформе </a:t>
            </a:r>
            <a:r>
              <a:rPr lang="en-US" sz="145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kme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</a:t>
            </a:r>
            <a:r>
              <a:rPr lang="ru-RU" sz="145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5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254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45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электронные почты:  для административного 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состава (</a:t>
            </a:r>
            <a:r>
              <a:rPr lang="en-US" sz="14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sadik</a:t>
            </a:r>
            <a:r>
              <a:rPr lang="ru-RU" sz="14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393@</a:t>
            </a:r>
            <a:r>
              <a:rPr lang="en-US" sz="14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lang="ru-RU" sz="14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ru-RU" sz="145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sz="14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педагогов (</a:t>
            </a:r>
            <a:r>
              <a:rPr lang="en-US" sz="145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vospitateli</a:t>
            </a:r>
            <a:r>
              <a:rPr lang="ru-RU" sz="145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393@</a:t>
            </a:r>
            <a:r>
              <a:rPr lang="en-US" sz="145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mail</a:t>
            </a:r>
            <a:r>
              <a:rPr lang="ru-RU" sz="145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145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sz="14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и родителей </a:t>
            </a:r>
            <a:r>
              <a:rPr lang="en-US" sz="14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dou</a:t>
            </a:r>
            <a:r>
              <a:rPr lang="ru-RU" sz="14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393@</a:t>
            </a:r>
            <a:r>
              <a:rPr lang="en-US" sz="14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mail</a:t>
            </a:r>
            <a:r>
              <a:rPr lang="ru-RU" sz="14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45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ru</a:t>
            </a:r>
            <a:endParaRPr lang="ru-RU" sz="145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254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45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сайт 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МАДОУ </a:t>
            </a:r>
            <a:r>
              <a:rPr lang="ru-RU" sz="145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http://ds393.</a:t>
            </a:r>
            <a:r>
              <a:rPr lang="en-US" sz="1450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ru</a:t>
            </a:r>
            <a:endParaRPr lang="ru-RU" sz="145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254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45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 в </a:t>
            </a:r>
            <a:r>
              <a:rPr lang="en-US" sz="145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viber</a:t>
            </a:r>
            <a:endParaRPr lang="ru-RU" sz="145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254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45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фонд 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компьютерных </a:t>
            </a:r>
            <a:r>
              <a:rPr lang="ru-RU" sz="145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 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(Программа раннего обучения </a:t>
            </a:r>
            <a:r>
              <a:rPr lang="en-US" sz="145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Kidsmart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5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movavi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5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video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5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editor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45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Project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5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Touch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(для </a:t>
            </a:r>
            <a:r>
              <a:rPr lang="ru-RU" sz="145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тачпанели</a:t>
            </a:r>
            <a:r>
              <a:rPr lang="ru-RU" sz="145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145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WeDo</a:t>
            </a:r>
            <a:r>
              <a:rPr lang="en-US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Software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(для робототехники), </a:t>
            </a:r>
            <a:r>
              <a:rPr lang="ru-RU" sz="145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Мерсибо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5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ноутбуков 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интерактивной </a:t>
            </a:r>
            <a:r>
              <a:rPr lang="ru-RU" sz="145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доски</a:t>
            </a:r>
            <a:r>
              <a:rPr lang="ru-RU" sz="145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для 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дистанционного общения </a:t>
            </a:r>
            <a:r>
              <a:rPr lang="en-US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Zoom</a:t>
            </a:r>
            <a:r>
              <a:rPr lang="ru-RU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Teams</a:t>
            </a:r>
            <a:r>
              <a:rPr lang="ru-RU" sz="145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5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5"/>
          <a:srcRect l="1212" t="13831" r="26058" b="6432"/>
          <a:stretch/>
        </p:blipFill>
        <p:spPr>
          <a:xfrm>
            <a:off x="123868" y="631416"/>
            <a:ext cx="3872067" cy="2903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1344" t="12597" r="13805" b="5694"/>
          <a:stretch/>
        </p:blipFill>
        <p:spPr>
          <a:xfrm>
            <a:off x="2618572" y="1916832"/>
            <a:ext cx="3664737" cy="2044079"/>
          </a:xfrm>
          <a:prstGeom prst="rect">
            <a:avLst/>
          </a:prstGeom>
        </p:spPr>
      </p:pic>
      <p:pic>
        <p:nvPicPr>
          <p:cNvPr id="14" name="Picture 5" descr="C:\Users\1\Desktop\выступление на конференцю 2020 август\image3-46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5610" y="4774034"/>
            <a:ext cx="1551514" cy="1125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 l="10206" t="9699" r="10191" b="4622"/>
          <a:stretch>
            <a:fillRect/>
          </a:stretch>
        </p:blipFill>
        <p:spPr bwMode="auto">
          <a:xfrm>
            <a:off x="3737124" y="4096933"/>
            <a:ext cx="2663719" cy="2581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77" y="3913664"/>
            <a:ext cx="1636076" cy="290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719203">
                <a:tc>
                  <a:txBody>
                    <a:bodyPr/>
                    <a:lstStyle/>
                    <a:p>
                      <a:pPr algn="ctr"/>
                      <a:endParaRPr lang="ru-RU" sz="105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Взаимодействие с родителями (законными представителями) МАДОУ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1387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kern="1200" baseline="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7EAE9">
                        <a:alpha val="8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5112568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10206" t="9699" r="10191" b="4622"/>
          <a:stretch>
            <a:fillRect/>
          </a:stretch>
        </p:blipFill>
        <p:spPr bwMode="auto">
          <a:xfrm>
            <a:off x="5652357" y="648072"/>
            <a:ext cx="3491643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 l="23251" t="10028" r="25296" b="38400"/>
          <a:stretch>
            <a:fillRect/>
          </a:stretch>
        </p:blipFill>
        <p:spPr bwMode="auto">
          <a:xfrm>
            <a:off x="100903" y="649762"/>
            <a:ext cx="5551454" cy="3669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5" t="20999" r="14821" b="8652"/>
          <a:stretch/>
        </p:blipFill>
        <p:spPr>
          <a:xfrm>
            <a:off x="6053887" y="4169618"/>
            <a:ext cx="2882438" cy="24140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38336" y="6179156"/>
            <a:ext cx="12522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225-82-02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-2562" t="7501" r="66246" b="23711"/>
          <a:stretch/>
        </p:blipFill>
        <p:spPr>
          <a:xfrm>
            <a:off x="1835696" y="4396404"/>
            <a:ext cx="2606580" cy="22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8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Повестка дня: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268760"/>
            <a:ext cx="8136904" cy="5589240"/>
          </a:xfrm>
        </p:spPr>
        <p:txBody>
          <a:bodyPr>
            <a:normAutofit/>
          </a:bodyPr>
          <a:lstStyle/>
          <a:p>
            <a:pPr lvl="0" algn="just">
              <a:spcBef>
                <a:spcPts val="600"/>
              </a:spcBef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Проработка положений о Родительском совете и родительском собрании МАДОУ. Выбор председателя родительского совета и представителя родителей в состав Комиссии по урегулированию споров между участниками образовательных отношений. </a:t>
            </a:r>
          </a:p>
          <a:p>
            <a:pPr algn="just">
              <a:spcBef>
                <a:spcPts val="600"/>
              </a:spcBef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родительского совета в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2020-2021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уч. году.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 участии МАДОУ в городской конференции «Точки роста 2020» (представление опыта работы учреждения, участие родителей в качестве слушателей). </a:t>
            </a:r>
          </a:p>
          <a:p>
            <a:pPr lvl="0" algn="just">
              <a:spcBef>
                <a:spcPts val="600"/>
              </a:spcBef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в 2020-2021 учебном году (направления работы, участие в конкурсах).</a:t>
            </a:r>
          </a:p>
          <a:p>
            <a:pPr algn="just">
              <a:spcBef>
                <a:spcPts val="600"/>
              </a:spcBef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жизни и здоровья детей (посещаемость, заболеваемость, вакцинация, профилактика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и других инфекционных заболеваний). 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за жизнь и здоровье детей и профилактика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травматизма в осенний период.</a:t>
            </a:r>
          </a:p>
          <a:p>
            <a:pPr algn="just">
              <a:spcBef>
                <a:spcPts val="600"/>
              </a:spcBef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взаимодействия родителей с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Сормовским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филиалом Межотраслевой централизованной бухгалтерии муниципальных учреждений города.</a:t>
            </a:r>
          </a:p>
          <a:p>
            <a:pPr algn="just">
              <a:spcBef>
                <a:spcPts val="600"/>
              </a:spcBef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МАДОУ о расходовании денежных средств.</a:t>
            </a:r>
          </a:p>
          <a:p>
            <a:pPr lvl="0" algn="just">
              <a:spcBef>
                <a:spcPts val="600"/>
              </a:spcBef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ответы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предложения в работу МАДОУ.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719203">
                <a:tc>
                  <a:txBody>
                    <a:bodyPr/>
                    <a:lstStyle/>
                    <a:p>
                      <a:pPr algn="ctr"/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Формирование информационной культуры 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1387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7EAE9">
                        <a:alpha val="8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5112568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39" y="3348879"/>
            <a:ext cx="4742742" cy="334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5"/>
          <a:stretch>
            <a:fillRect/>
          </a:stretch>
        </p:blipFill>
        <p:spPr>
          <a:xfrm>
            <a:off x="5696877" y="4373401"/>
            <a:ext cx="3282047" cy="236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C:\Users\1\Desktop\выступление на конференцю 2020 август\информационные системы в ДОУ\DSC01306.JPG"/>
          <p:cNvPicPr>
            <a:picLocks noChangeAspect="1" noChangeArrowheads="1"/>
          </p:cNvPicPr>
          <p:nvPr/>
        </p:nvPicPr>
        <p:blipFill>
          <a:blip r:embed="rId4" cstate="print"/>
          <a:srcRect l="2149" r="4542" b="3744"/>
          <a:stretch>
            <a:fillRect/>
          </a:stretch>
        </p:blipFill>
        <p:spPr bwMode="auto">
          <a:xfrm>
            <a:off x="1115616" y="771606"/>
            <a:ext cx="3024336" cy="233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004048" y="884608"/>
            <a:ext cx="3946039" cy="114021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Беседы и занятия с детьми на правильное отношение к гаджетам, компьютеру, времени для игр и доступу в сеть Интернет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92080" y="2225993"/>
            <a:ext cx="3658007" cy="6771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Учет санитарно-гигиенических требований </a:t>
            </a:r>
            <a:endParaRPr lang="ru-RU" sz="16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36096" y="3111488"/>
            <a:ext cx="3484476" cy="114364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Учет педагогических и психологических особенностей при разработке информационных продукт</a:t>
            </a:r>
            <a:r>
              <a:rPr lang="ru-RU" dirty="0" smtClean="0">
                <a:solidFill>
                  <a:srgbClr val="002060"/>
                </a:solidFill>
              </a:rPr>
              <a:t>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39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едагог\Desktop\20180323_105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00125"/>
            <a:ext cx="18573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Прямоугольник 8"/>
          <p:cNvSpPr>
            <a:spLocks noChangeArrowheads="1"/>
          </p:cNvSpPr>
          <p:nvPr/>
        </p:nvSpPr>
        <p:spPr bwMode="auto">
          <a:xfrm>
            <a:off x="500063" y="1214438"/>
            <a:ext cx="55006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chemeClr val="tx2"/>
                </a:solidFill>
              </a:rPr>
              <a:t>Групповая работа</a:t>
            </a:r>
          </a:p>
          <a:p>
            <a:pPr eaLnBrk="1" hangingPunct="1"/>
            <a:r>
              <a:rPr lang="ru-RU" altLang="ru-RU" sz="1800"/>
              <a:t>-показ развивающей и обучающей информации в виде иллюстраций, презентации, слайд-шоу, мультимедийных фотоальбомов и познавательных видеофильмов по тематике занятий</a:t>
            </a:r>
          </a:p>
          <a:p>
            <a:pPr eaLnBrk="1" hangingPunct="1"/>
            <a:endParaRPr lang="ru-RU" altLang="ru-RU" sz="1800"/>
          </a:p>
          <a:p>
            <a:pPr eaLnBrk="1" hangingPunct="1"/>
            <a:r>
              <a:rPr lang="ru-RU" altLang="ru-RU" sz="1800"/>
              <a:t>-закрепление полученных знаний </a:t>
            </a:r>
          </a:p>
          <a:p>
            <a:pPr eaLnBrk="1" hangingPunct="1"/>
            <a:r>
              <a:rPr lang="ru-RU" altLang="ru-RU" sz="1800"/>
              <a:t>с использованием интерактивных игр, </a:t>
            </a:r>
          </a:p>
          <a:p>
            <a:pPr eaLnBrk="1" hangingPunct="1"/>
            <a:r>
              <a:rPr lang="ru-RU" altLang="ru-RU" sz="1800"/>
              <a:t>онлайн-викторин,  олимпиад, разгадывания кроссвордов</a:t>
            </a:r>
          </a:p>
          <a:p>
            <a:pPr eaLnBrk="1" hangingPunct="1"/>
            <a:r>
              <a:rPr lang="ru-RU" altLang="ru-RU" sz="1800"/>
              <a:t>-создание совместных групповых рисунков</a:t>
            </a:r>
          </a:p>
          <a:p>
            <a:pPr eaLnBrk="1" hangingPunct="1"/>
            <a:endParaRPr lang="ru-RU" altLang="ru-RU" sz="1800"/>
          </a:p>
          <a:p>
            <a:pPr eaLnBrk="1" hangingPunct="1"/>
            <a:endParaRPr lang="ru-RU" altLang="ru-RU"/>
          </a:p>
        </p:txBody>
      </p:sp>
      <p:pic>
        <p:nvPicPr>
          <p:cNvPr id="9220" name="Picture 7" descr="C:\Users\Педагог\Desktop\20180329_1021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500438"/>
            <a:ext cx="180975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Прямоугольник 1"/>
          <p:cNvSpPr>
            <a:spLocks noChangeArrowheads="1"/>
          </p:cNvSpPr>
          <p:nvPr/>
        </p:nvSpPr>
        <p:spPr bwMode="auto">
          <a:xfrm>
            <a:off x="571500" y="500063"/>
            <a:ext cx="80216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2060"/>
                </a:solidFill>
              </a:rPr>
              <a:t>Методы и приемы работы с интерактивной </a:t>
            </a:r>
            <a:r>
              <a:rPr lang="en-US" altLang="ru-RU" b="1">
                <a:solidFill>
                  <a:srgbClr val="002060"/>
                </a:solidFill>
                <a:cs typeface="Times New Roman" panose="02020603050405020304" pitchFamily="18" charset="0"/>
              </a:rPr>
              <a:t>Touch Paint </a:t>
            </a:r>
            <a:r>
              <a:rPr lang="ru-RU" altLang="ru-RU" b="1">
                <a:solidFill>
                  <a:srgbClr val="002060"/>
                </a:solidFill>
              </a:rPr>
              <a:t>панелью </a:t>
            </a:r>
          </a:p>
        </p:txBody>
      </p:sp>
      <p:sp>
        <p:nvSpPr>
          <p:cNvPr id="9222" name="Прямоугольник 2"/>
          <p:cNvSpPr>
            <a:spLocks noChangeArrowheads="1"/>
          </p:cNvSpPr>
          <p:nvPr/>
        </p:nvSpPr>
        <p:spPr bwMode="auto">
          <a:xfrm>
            <a:off x="500063" y="4786313"/>
            <a:ext cx="4572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chemeClr val="tx2"/>
                </a:solidFill>
              </a:rPr>
              <a:t>Индивидуальная</a:t>
            </a:r>
            <a:r>
              <a:rPr lang="ru-RU" altLang="ru-RU" sz="1600" b="1">
                <a:solidFill>
                  <a:schemeClr val="tx2"/>
                </a:solidFill>
              </a:rPr>
              <a:t> работа</a:t>
            </a:r>
          </a:p>
          <a:p>
            <a:pPr eaLnBrk="1" hangingPunct="1"/>
            <a:r>
              <a:rPr lang="ru-RU" altLang="ru-RU" sz="1600"/>
              <a:t>-диагностика познавательной и эмоциональной сферы с использованием игр и тренажеров </a:t>
            </a:r>
          </a:p>
          <a:p>
            <a:pPr eaLnBrk="1" hangingPunct="1"/>
            <a:endParaRPr lang="ru-RU" altLang="ru-RU" sz="1600"/>
          </a:p>
          <a:p>
            <a:pPr eaLnBrk="1" hangingPunct="1"/>
            <a:r>
              <a:rPr lang="ru-RU" altLang="ru-RU" sz="1600"/>
              <a:t>-коррекция эмоциональных проблем с помощью арт-терапевтических приемов изодеятельности</a:t>
            </a:r>
          </a:p>
        </p:txBody>
      </p:sp>
      <p:pic>
        <p:nvPicPr>
          <p:cNvPr id="9223" name="Picture 4" descr="C:\Users\Педагог\Desktop\20180326_1508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7" r="6667" b="23454"/>
          <a:stretch>
            <a:fillRect/>
          </a:stretch>
        </p:blipFill>
        <p:spPr bwMode="auto">
          <a:xfrm>
            <a:off x="4929188" y="2571750"/>
            <a:ext cx="2000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25648" r="7153" b="36852"/>
          <a:stretch>
            <a:fillRect/>
          </a:stretch>
        </p:blipFill>
        <p:spPr bwMode="auto">
          <a:xfrm>
            <a:off x="5500688" y="5000625"/>
            <a:ext cx="208438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36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1200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856c36fbc1350ce66087c45088ad65a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22130" t="67266" r="62071" b="3867"/>
          <a:stretch>
            <a:fillRect/>
          </a:stretch>
        </p:blipFill>
        <p:spPr>
          <a:xfrm>
            <a:off x="2483768" y="1268760"/>
            <a:ext cx="1800200" cy="2466941"/>
          </a:xfrm>
        </p:spPr>
      </p:pic>
      <p:pic>
        <p:nvPicPr>
          <p:cNvPr id="8" name="Содержимое 7" descr="49f88eb7183e762fab1d30841b028f6a.jpg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lum bright="-10000" contrast="10000"/>
          </a:blip>
          <a:stretch>
            <a:fillRect/>
          </a:stretch>
        </p:blipFill>
        <p:spPr>
          <a:xfrm rot="21084187">
            <a:off x="184203" y="1261477"/>
            <a:ext cx="2026126" cy="2616838"/>
          </a:xfrm>
        </p:spPr>
      </p:pic>
      <p:pic>
        <p:nvPicPr>
          <p:cNvPr id="10" name="Содержимое 8" descr="856c36fbc1350ce66087c45088ad65a3.jpg"/>
          <p:cNvPicPr>
            <a:picLocks noChangeAspect="1"/>
          </p:cNvPicPr>
          <p:nvPr/>
        </p:nvPicPr>
        <p:blipFill>
          <a:blip r:embed="rId4" cstate="print"/>
          <a:srcRect l="54986" t="67083" r="27958" b="3591"/>
          <a:stretch>
            <a:fillRect/>
          </a:stretch>
        </p:blipFill>
        <p:spPr>
          <a:xfrm>
            <a:off x="4716016" y="980728"/>
            <a:ext cx="1842817" cy="2376264"/>
          </a:xfrm>
          <a:prstGeom prst="rect">
            <a:avLst/>
          </a:prstGeom>
        </p:spPr>
      </p:pic>
      <p:pic>
        <p:nvPicPr>
          <p:cNvPr id="11" name="Содержимое 8" descr="856c36fbc1350ce66087c45088ad65a3.jpg"/>
          <p:cNvPicPr>
            <a:picLocks noChangeAspect="1"/>
          </p:cNvPicPr>
          <p:nvPr/>
        </p:nvPicPr>
        <p:blipFill>
          <a:blip r:embed="rId4" cstate="print">
            <a:lum bright="-10000" contrast="10000"/>
          </a:blip>
          <a:srcRect l="39682" t="3047" r="43219" b="70164"/>
          <a:stretch>
            <a:fillRect/>
          </a:stretch>
        </p:blipFill>
        <p:spPr>
          <a:xfrm rot="719470">
            <a:off x="6668991" y="1380909"/>
            <a:ext cx="2022352" cy="2376264"/>
          </a:xfrm>
          <a:prstGeom prst="rect">
            <a:avLst/>
          </a:prstGeom>
        </p:spPr>
      </p:pic>
      <p:pic>
        <p:nvPicPr>
          <p:cNvPr id="12" name="Рисунок 11" descr="27892b.jpg"/>
          <p:cNvPicPr>
            <a:picLocks noChangeAspect="1"/>
          </p:cNvPicPr>
          <p:nvPr/>
        </p:nvPicPr>
        <p:blipFill>
          <a:blip r:embed="rId6" cstate="print"/>
          <a:srcRect l="62102" t="13637" r="21651" b="57737"/>
          <a:stretch>
            <a:fillRect/>
          </a:stretch>
        </p:blipFill>
        <p:spPr>
          <a:xfrm rot="20764628">
            <a:off x="605549" y="3914240"/>
            <a:ext cx="1954565" cy="2582819"/>
          </a:xfrm>
          <a:prstGeom prst="rect">
            <a:avLst/>
          </a:prstGeom>
        </p:spPr>
      </p:pic>
      <p:pic>
        <p:nvPicPr>
          <p:cNvPr id="13" name="Рисунок 12" descr="27892b.jpg"/>
          <p:cNvPicPr>
            <a:picLocks noChangeAspect="1"/>
          </p:cNvPicPr>
          <p:nvPr/>
        </p:nvPicPr>
        <p:blipFill>
          <a:blip r:embed="rId6" cstate="print"/>
          <a:srcRect l="70512" t="50928" r="6121" b="4476"/>
          <a:stretch>
            <a:fillRect/>
          </a:stretch>
        </p:blipFill>
        <p:spPr>
          <a:xfrm rot="898717">
            <a:off x="6754285" y="3766667"/>
            <a:ext cx="1845846" cy="2642093"/>
          </a:xfrm>
          <a:prstGeom prst="rect">
            <a:avLst/>
          </a:prstGeom>
        </p:spPr>
      </p:pic>
      <p:pic>
        <p:nvPicPr>
          <p:cNvPr id="16" name="Рисунок 15" descr="27892b.jpg"/>
          <p:cNvPicPr>
            <a:picLocks noChangeAspect="1"/>
          </p:cNvPicPr>
          <p:nvPr/>
        </p:nvPicPr>
        <p:blipFill>
          <a:blip r:embed="rId6" cstate="print"/>
          <a:srcRect l="2659" t="53835" r="85529" b="23873"/>
          <a:stretch>
            <a:fillRect/>
          </a:stretch>
        </p:blipFill>
        <p:spPr>
          <a:xfrm rot="433232">
            <a:off x="2607644" y="3873453"/>
            <a:ext cx="1905816" cy="2697463"/>
          </a:xfrm>
          <a:prstGeom prst="rect">
            <a:avLst/>
          </a:prstGeom>
        </p:spPr>
      </p:pic>
      <p:pic>
        <p:nvPicPr>
          <p:cNvPr id="17" name="Рисунок 16" descr="17378ec5137db0fa399b44022630e34e.jpg"/>
          <p:cNvPicPr>
            <a:picLocks noChangeAspect="1"/>
          </p:cNvPicPr>
          <p:nvPr/>
        </p:nvPicPr>
        <p:blipFill>
          <a:blip r:embed="rId7" cstate="print"/>
          <a:srcRect l="68565" t="46850" r="17378" b="28160"/>
          <a:stretch>
            <a:fillRect/>
          </a:stretch>
        </p:blipFill>
        <p:spPr>
          <a:xfrm rot="21068750">
            <a:off x="4608942" y="3846243"/>
            <a:ext cx="1872208" cy="2496277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Мышка бежала, хвостиком махнула, все сказки перепутались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19" name="Содержимое 7" descr="49f88eb7183e762fab1d30841b028f6a.jpg"/>
          <p:cNvPicPr>
            <a:picLocks noChangeAspect="1"/>
          </p:cNvPicPr>
          <p:nvPr/>
        </p:nvPicPr>
        <p:blipFill>
          <a:blip r:embed="rId5" cstate="print">
            <a:lum bright="-10000" contrast="10000"/>
          </a:blip>
          <a:stretch>
            <a:fillRect/>
          </a:stretch>
        </p:blipFill>
        <p:spPr>
          <a:xfrm rot="8040883">
            <a:off x="3115590" y="3254226"/>
            <a:ext cx="2026126" cy="2616838"/>
          </a:xfrm>
          <a:prstGeom prst="rect">
            <a:avLst/>
          </a:prstGeom>
        </p:spPr>
      </p:pic>
      <p:pic>
        <p:nvPicPr>
          <p:cNvPr id="20" name="Рисунок 19" descr="27892b.jpg"/>
          <p:cNvPicPr>
            <a:picLocks noChangeAspect="1"/>
          </p:cNvPicPr>
          <p:nvPr/>
        </p:nvPicPr>
        <p:blipFill>
          <a:blip r:embed="rId6" cstate="print"/>
          <a:srcRect l="2659" t="53835" r="85529" b="23873"/>
          <a:stretch>
            <a:fillRect/>
          </a:stretch>
        </p:blipFill>
        <p:spPr>
          <a:xfrm rot="3865301">
            <a:off x="5183847" y="4257313"/>
            <a:ext cx="1905816" cy="2697463"/>
          </a:xfrm>
          <a:prstGeom prst="rect">
            <a:avLst/>
          </a:prstGeom>
        </p:spPr>
      </p:pic>
      <p:pic>
        <p:nvPicPr>
          <p:cNvPr id="21" name="Содержимое 8" descr="856c36fbc1350ce66087c45088ad65a3.jpg"/>
          <p:cNvPicPr>
            <a:picLocks noChangeAspect="1"/>
          </p:cNvPicPr>
          <p:nvPr/>
        </p:nvPicPr>
        <p:blipFill>
          <a:blip r:embed="rId4" cstate="print"/>
          <a:srcRect l="22130" t="67266" r="62071" b="3867"/>
          <a:stretch>
            <a:fillRect/>
          </a:stretch>
        </p:blipFill>
        <p:spPr>
          <a:xfrm rot="10167269">
            <a:off x="5430615" y="2276755"/>
            <a:ext cx="1800200" cy="2466941"/>
          </a:xfrm>
          <a:prstGeom prst="rect">
            <a:avLst/>
          </a:prstGeom>
        </p:spPr>
      </p:pic>
      <p:pic>
        <p:nvPicPr>
          <p:cNvPr id="22" name="Рисунок 21" descr="17378ec5137db0fa399b44022630e34e.jpg"/>
          <p:cNvPicPr>
            <a:picLocks noChangeAspect="1"/>
          </p:cNvPicPr>
          <p:nvPr/>
        </p:nvPicPr>
        <p:blipFill>
          <a:blip r:embed="rId7" cstate="print"/>
          <a:srcRect l="68565" t="46850" r="17378" b="28160"/>
          <a:stretch>
            <a:fillRect/>
          </a:stretch>
        </p:blipFill>
        <p:spPr>
          <a:xfrm rot="5400000">
            <a:off x="923594" y="3981062"/>
            <a:ext cx="1872208" cy="2496277"/>
          </a:xfrm>
          <a:prstGeom prst="rect">
            <a:avLst/>
          </a:prstGeom>
        </p:spPr>
      </p:pic>
      <p:pic>
        <p:nvPicPr>
          <p:cNvPr id="23" name="Рисунок 22" descr="27892b.jpg"/>
          <p:cNvPicPr>
            <a:picLocks noChangeAspect="1"/>
          </p:cNvPicPr>
          <p:nvPr/>
        </p:nvPicPr>
        <p:blipFill>
          <a:blip r:embed="rId6" cstate="print"/>
          <a:srcRect l="62102" t="13637" r="21651" b="57737"/>
          <a:stretch>
            <a:fillRect/>
          </a:stretch>
        </p:blipFill>
        <p:spPr>
          <a:xfrm rot="17665054">
            <a:off x="926139" y="1185045"/>
            <a:ext cx="1954565" cy="2582819"/>
          </a:xfrm>
          <a:prstGeom prst="rect">
            <a:avLst/>
          </a:prstGeom>
        </p:spPr>
      </p:pic>
      <p:pic>
        <p:nvPicPr>
          <p:cNvPr id="24" name="Содержимое 8" descr="856c36fbc1350ce66087c45088ad65a3.jpg"/>
          <p:cNvPicPr>
            <a:picLocks noChangeAspect="1"/>
          </p:cNvPicPr>
          <p:nvPr/>
        </p:nvPicPr>
        <p:blipFill>
          <a:blip r:embed="rId4" cstate="print"/>
          <a:srcRect l="54986" t="67083" r="27958" b="3591"/>
          <a:stretch>
            <a:fillRect/>
          </a:stretch>
        </p:blipFill>
        <p:spPr>
          <a:xfrm rot="14414250">
            <a:off x="2403086" y="1182258"/>
            <a:ext cx="1842817" cy="2376264"/>
          </a:xfrm>
          <a:prstGeom prst="rect">
            <a:avLst/>
          </a:prstGeom>
        </p:spPr>
      </p:pic>
      <p:pic>
        <p:nvPicPr>
          <p:cNvPr id="18" name="Рисунок 17" descr="60086237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91680" y="2204864"/>
            <a:ext cx="2845478" cy="2100233"/>
          </a:xfrm>
          <a:prstGeom prst="rect">
            <a:avLst/>
          </a:prstGeom>
        </p:spPr>
      </p:pic>
      <p:pic>
        <p:nvPicPr>
          <p:cNvPr id="27" name="Полевая-мыш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839200" y="63093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22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046 C 0.00295 -0.01111 0.01702 -0.02176 0.02188 -0.02176 C 0.05295 -0.02176 0.0849 0.14491 0.0849 0.31157 C 0.0849 0.22754 0.10087 0.14491 0.11598 0.14491 C 0.13195 0.14491 0.14705 0.22893 0.14705 0.31157 C 0.14705 0.27014 0.15504 0.22754 0.16302 0.22754 C 0.17101 0.22754 0.179 0.26898 0.179 0.31157 C 0.179 0.29028 0.18299 0.27014 0.18698 0.27014 C 0.19098 0.27014 0.19497 0.29143 0.19497 0.31157 C 0.19497 0.30092 0.19705 0.29028 0.19896 0.29028 C 0.2 0.29028 0.20295 0.30092 0.20295 0.31157 C 0.20295 0.30625 0.204 0.30092 0.20504 0.30092 C 0.20504 0.30231 0.20712 0.30625 0.20712 0.31157 C 0.20712 0.30879 0.20712 0.30625 0.20816 0.30625 C 0.20816 0.30764 0.2092 0.30903 0.2092 0.31157 C 0.2092 0.31018 0.2092 0.30879 0.2092 0.30764 C 0.21025 0.30764 0.21025 0.30903 0.21025 0.31042 C 0.21129 0.31042 0.21129 0.30903 0.21129 0.30764 C 0.21233 0.30764 0.21233 0.30903 0.21233 0.31042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0" y="14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5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44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96532E-6 L 0.69306 0.0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00" y="2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8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8 0.01067  -0.017 0.02133  -0.021 0.03467  C -0.025 0.04933  -0.027 0.06667  -0.029 0.084  C -0.031 0.10133  -0.029 0.116  -0.027 0.132  C -0.025 0.14667  -0.022 0.16267  -0.015 0.176  C -0.009 0.18933  0.001 0.2  0.012 0.208  C 0.022 0.216  0.034 0.22133  0.046 0.224  C 0.058 0.22667  0.07 0.22667  0.081 0.224  C 0.093 0.22133  0.104 0.21467  0.113 0.204  C 0.122 0.19467  0.13 0.18267  0.134 0.168  C 0.139 0.15467  0.141 0.136  0.141 0.12133  C 0.142 0.10667  0.141 0.08933  0.136 0.07467  C 0.131 0.06133  0.122 0.05067  0.11 0.04533  C 0.098 0.04133  0.086 0.04667  0.078 0.056  C 0.071 0.06533  0.066 0.08  0.065 0.09733  C 0.065 0.11467  0.066 0.13067  0.071 0.144  C 0.076 0.15733  0.075 0.16  0.095 0.17733  C 0.113 0.196  0.131 0.19067  0.142 0.192  C 0.153 0.192  0.162 0.18667  0.173 0.18133  C 0.185 0.17467  0.195 0.16267  0.202 0.152  C 0.209 0.14133  0.212 0.128  0.216 0.10667  C 0.219 0.08533  0.219 0.07467  0.219 0.05867  C 0.219 0.04267  0.219 0.02667  0.219 0.01067  E" pathEditMode="relative" ptsTypes="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3099 C -1.66667E-6 0.11584 0.00695 0.17642 0.01389 0.17642 C 0.02084 0.17642 0.02691 0.11584 0.02899 0.03099 C 0.03195 0.11584 0.03785 0.17642 0.04497 0.17642 C 0.05191 0.17642 0.05799 0.11584 0.0599 0.03099 C 0.06285 0.11584 0.06893 0.17642 0.07587 0.17642 C 0.08299 0.17642 0.08993 0.11584 0.09184 0.03099 C 0.09393 0.11584 0.1 0.17642 0.10799 0.17642 C 0.11389 0.17642 0.12084 0.11584 0.12292 0.03099 C 0.125 0.11584 0.13195 0.17642 0.13889 0.17642 C 0.14584 0.17642 0.15191 0.11584 0.15399 0.03099 C 0.15695 0.11584 0.16285 0.17642 0.16997 0.17642 C 0.17691 0.17642 0.18299 0.11584 0.18594 0.03099 C 0.18785 0.11584 0.19393 0.17642 0.20087 0.17642 C 0.20799 0.17642 0.21493 0.11584 0.21684 0.03099 C 0.21893 0.11584 0.225 0.17642 0.23299 0.17642 C 0.23993 0.17642 0.24584 0.11584 0.24792 0.03099 " pathEditMode="relative" rAng="0" ptsTypes="fffffffffffffffff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73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8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C 0.06615 -0.00648 0.11632 -0.03032 0.11736 -0.05208 C 0.11841 -0.07269 0.07136 -0.0919 0.00764 -0.09722 C -0.05642 -0.10278 -0.11093 -0.0919 -0.11198 -0.07153 C -0.11215 -0.04884 -0.05746 -0.03866 0.00712 -0.04907 C 0.07084 -0.05903 0.11893 -0.08403 0.11997 -0.1044 C 0.12084 -0.12523 0.07292 -0.1463 0.0099 -0.15162 C -0.05382 -0.15695 -0.1085 -0.14468 -0.1092 -0.12384 C -0.11041 -0.10324 -0.05486 -0.09306 0.00816 -0.10278 C 0.07327 -0.11227 0.12136 -0.13634 0.1224 -0.15718 C 0.12344 -0.17963 0.0757 -0.20046 0.01129 -0.20602 C -0.05121 -0.21134 -0.10503 -0.19884 -0.10694 -0.1757 C -0.10781 -0.15764 -0.05208 -0.14722 0.01059 -0.15532 C 0.07483 -0.16458 0.12396 -0.19074 0.125 -0.21111 C 0.12605 -0.23195 0.07691 -0.25301 0.01389 -0.25833 C -0.05086 -0.26389 -0.10347 -0.25139 -0.10434 -0.23079 C -0.10538 -0.20995 -0.05086 -0.19977 0.01268 -0.20949 C 0.07639 -0.21921 0.12657 -0.24329 0.12743 -0.26389 C 0.12865 -0.28634 0.07934 -0.30556 0.01563 -0.31088 C -0.04826 -0.31597 -0.10086 -0.30347 -0.10191 -0.28333 C -0.10295 -0.26273 -0.04843 -0.25232 0.01528 -0.26204 C 0.07882 -0.27153 0.12917 -0.29769 0.13004 -0.31644 C 0.13091 -0.33704 0.08108 -0.3581 0.01806 -0.36343 C -0.04583 -0.36875 -0.09843 -0.35648 -0.09948 -0.33449 C -0.09948 -0.31667 -0.0467 -0.30671 0.01771 -0.31435 C 0.08125 -0.32431 0.1316 -0.35 0.13247 -0.36968 C 0.13351 -0.38958 0.08351 -0.41227 0.01962 -0.41782 C -0.04427 -0.42245 -0.09583 -0.41088 -0.09687 -0.39005 C -0.09774 -0.36945 -0.04392 -0.35926 0.0191 -0.36898 C 0.08282 -0.3787 0.13507 -0.40208 0.13507 -0.42338 C 0.13525 -0.44398 0.08594 -0.46204 0.02223 -0.46852 C -0.04184 -0.47361 -0.09236 -0.46042 -0.09357 -0.44074 C -0.09531 -0.42153 -0.04375 -0.41204 0.01997 -0.42361 " pathEditMode="relative" rAng="11019945" ptsTypes="fffffffffffffffffffffffffffffffff">
                                      <p:cBhvr>
                                        <p:cTn id="9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2340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7987 L -0.0658 0.02662 C -0.07986 0.01459 -0.10069 0.00834 -0.12257 0.00811 C -0.14774 0.00834 -0.16771 0.01459 -0.18177 0.02662 L -0.24861 0.07987 " pathEditMode="relative" rAng="5400000" ptsTypes="FffFF">
                                      <p:cBhvr>
                                        <p:cTn id="10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60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66 0.008  -0.115 0.028  -0.115 0.044  C -0.115 0.05867  -0.067 0.06933  -0.003 0.06933  C 0.061 0.06933  0.115 0.05867  0.115 0.044  C 0.115 0.028  0.059 0.024  -0.005 0.03467  C -0.068 0.04667  -0.115 0.06667  -0.115 0.08133  C -0.115 0.096  -0.066 0.108  -0.003 0.108  C 0.061 0.108  0.115 0.096  0.115 0.08133  C 0.115 0.06667  0.059 0.06267  -0.004 0.07333  C -0.068 0.084  -0.115 0.104  -0.115 0.11867  C -0.115 0.13467  -0.066 0.14667  -0.002 0.14667  C 0.061 0.14667  0.115 0.13467  0.115 0.11867  C 0.115 0.10533  0.059 0.10133  -0.004 0.11067  C -0.067 0.12133  -0.115 0.14267  -0.115 0.15733  C -0.115 0.172  -0.065 0.184  -0.002 0.184  C 0.063 0.184  0.115 0.172  0.115 0.15733  C 0.115 0.14267  0.06 0.13867  -0.003 0.14933  C -0.066 0.16  -0.115 0.18  -0.115 0.19467  C -0.115 0.21067  -0.065 0.22133  -0.001 0.22133  C 0.063 0.22133  0.115 0.20933  0.115 0.19467  C 0.115 0.18  0.06 0.176  -0.003 0.18667  C -0.066 0.19733  -0.115 0.21867  -0.115 0.232  C -0.115 0.24667  -0.064 0.25867  -0.001 0.25867  C 0.063 0.25867  0.115 0.24667  0.115 0.232  C 0.115 0.21867  0.061 0.21467  -0.003 0.224  C -0.066 0.23467  -0.115 0.256  -0.115 0.27067  C -0.115 0.284  -0.064 0.29733  0 0.29733  C 0.064 0.29733  0.115 0.28533  0.115 0.27067  C 0.115 0.256  0.061 0.252  -0.002 0.26267  C -0.065 0.27333  -0.116 0.29333  -0.115 0.308  C -0.114 0.32267  -0.064 0.33333  0 0.33333  C 0.064 0.33333  0.115 0.32133  0.115 0.30667  C 0.115 0.29333  0.063 0.28933  0 0.30133  E" pathEditMode="relative" ptsTypes="">
                                      <p:cBhvr>
                                        <p:cTn id="1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36 -0.07662 C 0.09341 -0.10996 0.03229 -0.13936 -0.04462 -0.14051 C -0.10555 -0.14329 -0.15555 -0.12732 -0.15659 -0.10718 C -0.15659 -0.08727 -0.10764 -0.06852 -0.04566 -0.06736 C -0.01458 -0.06736 0.01337 -0.06991 0.03334 -0.07662 C 0.06233 -0.08588 0.07934 -0.1007 0.07934 -0.11806 C 0.07934 -0.12732 0.07431 -0.13658 0.06528 -0.14468 C 0.04445 -0.16204 0.0033 -0.17385 -0.04357 -0.17523 C -0.09861 -0.17801 -0.14357 -0.1632 -0.14357 -0.14607 C -0.14462 -0.12732 -0.09965 -0.11135 -0.04462 -0.10857 C -0.01666 -0.10857 0.00834 -0.11135 0.02743 -0.11667 C 0.05243 -0.12593 0.06841 -0.14051 0.06841 -0.15533 C 0.06841 -0.1632 0.06337 -0.1713 0.05538 -0.1794 C 0.03629 -0.19398 0.00035 -0.20602 -0.04271 -0.20718 C -0.09271 -0.20857 -0.13264 -0.19537 -0.13264 -0.1794 C -0.13368 -0.1632 -0.09357 -0.14861 -0.04357 -0.14723 C -0.01857 -0.14607 0.00434 -0.14861 0.02136 -0.15394 C 0.04445 -0.16204 0.05729 -0.17385 0.05729 -0.18866 C 0.05729 -0.19537 0.0533 -0.20324 0.04636 -0.20996 C 0.02934 -0.22338 -0.00364 -0.23403 -0.04166 -0.23519 C -0.08663 -0.23519 -0.12257 -0.22454 -0.12257 -0.20996 C -0.12257 -0.19537 -0.08767 -0.18195 -0.04271 -0.18056 C -0.02066 -0.18056 0.00035 -0.18334 0.01528 -0.18727 C 0.03629 -0.19398 0.04844 -0.20602 0.04931 -0.21806 C 0.04931 -0.22454 0.04445 -0.23125 0.03837 -0.23658 C 0.02344 -0.25 -0.00659 -0.25926 -0.04062 -0.25926 C -0.08055 -0.26065 -0.11371 -0.25139 -0.11371 -0.23797 C -0.11458 -0.22454 -0.08159 -0.21273 -0.04166 -0.21135 C -0.0217 -0.21135 -0.0026 -0.21273 0.01042 -0.21806 C 0.02934 -0.22338 0.04028 -0.23403 0.04028 -0.24468 C 0.04028 -0.25139 0.03733 -0.25672 0.03143 -0.26204 C 0.01736 -0.27385 -0.00868 -0.28195 -0.03958 -0.28334 C -0.07656 -0.28334 -0.10555 -0.27523 -0.10555 -0.2632 C -0.10659 -0.25139 -0.0776 -0.24051 -0.04062 -0.23936 C -0.02257 -0.23936 -0.00659 -0.24051 0.00538 -0.24468 C 0.0224 -0.25 0.03229 -0.25926 0.03229 -0.26991 C 0.03229 -0.27523 0.02934 -0.2794 0.02431 -0.28473 C 0.01233 -0.29537 -0.01163 -0.30186 -0.03958 -0.30324 C -0.07257 -0.30463 -0.09861 -0.29653 -0.09861 -0.28473 C -0.09861 -0.27523 -0.07361 -0.26459 -0.04062 -0.26459 C -0.02361 -0.2632 -0.00868 -0.26598 0.00243 -0.26852 C 0.01736 -0.27385 0.02639 -0.28195 0.02639 -0.29121 C 0.02639 -0.29653 0.02344 -0.3007 0.01841 -0.30463 C 0.00729 -0.31389 -0.01458 -0.32061 -0.03871 -0.32199 C -0.06857 -0.32338 -0.09271 -0.31528 -0.09271 -0.30602 C -0.09271 -0.29537 -0.06857 -0.28727 -0.03958 -0.28588 C -0.02569 -0.28588 -0.01163 -0.28727 -0.00156 -0.29121 C 0.01233 -0.29537 0.02031 -0.30186 0.02031 -0.31135 C 0.02031 -0.31528 0.01736 -0.31922 0.01337 -0.32338 C 0.0033 -0.33125 -0.01562 -0.33797 -0.03871 -0.33797 C -0.06458 -0.33936 -0.08663 -0.33264 -0.08663 -0.32338 C -0.08663 -0.31528 -0.06562 -0.30718 -0.03871 -0.30718 C -0.02656 -0.30602 -0.01371 -0.30718 -0.00469 -0.30996 C 0.00729 -0.31528 0.01441 -0.32199 0.01441 -0.32871 C 0.01441 -0.33264 0.01233 -0.33658 0.00834 -0.33936 C -0.00069 -0.34723 -0.01771 -0.35255 -0.03871 -0.35394 C -0.06267 -0.35394 -0.08159 -0.34723 -0.08159 -0.34051 C -0.08159 -0.33264 -0.06267 -0.32454 -0.03871 -0.32454 C -0.02656 -0.32454 -0.01562 -0.32593 -0.00868 -0.32871 C 0.0033 -0.33125 0.00938 -0.33797 0.00938 -0.34468 C 0.00938 -0.34723 0.00729 -0.35139 0.00434 -0.35394 C -0.00364 -0.36204 -0.01962 -0.36598 -0.03767 -0.36736 C -0.05972 -0.36736 -0.07656 -0.36204 -0.07656 -0.35533 C -0.07656 -0.34723 -0.05972 -0.3419 -0.03871 -0.34051 C -0.0276 -0.34051 -0.01771 -0.3419 -0.01059 -0.34468 C -0.00069 -0.34723 0.00538 -0.35255 0.00538 -0.35926 C 0.00538 -0.36204 0.0033 -0.36459 0.00035 -0.36736 " pathEditMode="relative" rAng="10800000" ptsTypes="fffffffffffffffffffffffffffffffffffffffffffffffffffffffffffffffffff">
                                      <p:cBhvr>
                                        <p:cTn id="1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0" y="-1410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5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4 -0.08933  -0.046 -0.16667  -0.113 -0.172  C -0.177 -0.17867  -0.237 -0.11867  -0.241 -0.032  C -0.246 0.048  -0.204 0.12267  -0.144 0.128  C -0.089 0.132  -0.037 0.08267  -0.033 0.008  C -0.029 -0.06  -0.064 -0.124  -0.115 -0.12933  C -0.162 -0.13333  -0.206 -0.092  -0.209 -0.02933  C -0.212 0.02667  -0.184 0.08133  -0.142 0.084  C -0.104 0.088  -0.068 0.056  -0.065 0.00533  C -0.063 -0.04  -0.084 -0.084  -0.117 -0.08667  C -0.146 -0.08933  -0.175 -0.06533  -0.177 -0.02667  C -0.179 0.00667  -0.164 0.03867  -0.14 0.04133  C -0.12 0.044  -0.099 0.02933  -0.098 0.00267  C -0.096 -0.01867  -0.104 -0.04133  -0.119 -0.044  C -0.131 -0.044  -0.143 -0.03867  -0.145 -0.024  C -0.146 -0.01467  -0.144 -0.00533  -0.138 -0.00133  C -0.135 0  -0.133 0  -0.13 -0.00133  E" pathEditMode="relative" ptsTypes="">
                                      <p:cBhvr>
                                        <p:cTn id="1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3"/>
          <a:stretch/>
        </p:blipFill>
        <p:spPr>
          <a:xfrm>
            <a:off x="0" y="0"/>
            <a:ext cx="9144001" cy="68624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104503"/>
            <a:ext cx="7019288" cy="574766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ln w="22225">
                  <a:solidFill>
                    <a:srgbClr val="EC7524"/>
                  </a:solidFill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игра</a:t>
            </a:r>
            <a:r>
              <a:rPr lang="ru-RU" sz="4400" b="1" dirty="0" smtClean="0">
                <a:ln w="22225">
                  <a:solidFill>
                    <a:srgbClr val="EC7524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«Загадки с грядки»</a:t>
            </a:r>
            <a:endParaRPr lang="ru-RU" sz="4400" b="1" dirty="0">
              <a:ln w="22225">
                <a:solidFill>
                  <a:srgbClr val="EC7524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2837" y="3706541"/>
            <a:ext cx="6858000" cy="1655762"/>
          </a:xfrm>
        </p:spPr>
        <p:txBody>
          <a:bodyPr>
            <a:norm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08720"/>
            <a:ext cx="5120498" cy="4839818"/>
          </a:xfrm>
          <a:prstGeom prst="rect">
            <a:avLst/>
          </a:prstGeom>
        </p:spPr>
      </p:pic>
      <p:pic>
        <p:nvPicPr>
          <p:cNvPr id="1026" name="Picture 2" descr="https://fhd.multiurok.ru/a/3/6/a36746181db33e9e2b12c6e53520e6464d4832d6/ieda-otrazhieniie-epokhi_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9875">
            <a:off x="7465002" y="1053260"/>
            <a:ext cx="1729638" cy="230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prikolist.club/wp-content/uploads/2019/06/kartinka_morkov_6_2712494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7428">
            <a:off x="-457045" y="1395311"/>
            <a:ext cx="2344418" cy="144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avatanplus.com/files/resources/original/57d55c5506f851571970ac2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80" y="3636360"/>
            <a:ext cx="2268038" cy="251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3.bp.blogspot.com/-ABHfhP6ttXw/Wesm5iD6UCI/AAAAAAAACFE/4LTe8YDnDNEwsc4VeM9MdIuTYEXtnx8egCLcBGAs/s1600/Radish_PNG_Clip_Art-20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9093" y="4097732"/>
            <a:ext cx="1731752" cy="238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457700" y="3276600"/>
            <a:ext cx="228600" cy="304800"/>
          </a:xfrm>
          <a:prstGeom prst="rect">
            <a:avLst/>
          </a:prstGeom>
        </p:spPr>
      </p:pic>
      <p:pic>
        <p:nvPicPr>
          <p:cNvPr id="15" name="Рисунок 14" descr="imagen-russkie-narodnye-skazki-detyam-0big.jpg"/>
          <p:cNvPicPr>
            <a:picLocks noChangeAspect="1"/>
          </p:cNvPicPr>
          <p:nvPr/>
        </p:nvPicPr>
        <p:blipFill>
          <a:blip r:embed="rId11" cstate="print"/>
          <a:srcRect b="-6344"/>
          <a:stretch>
            <a:fillRect/>
          </a:stretch>
        </p:blipFill>
        <p:spPr>
          <a:xfrm>
            <a:off x="2843808" y="2461075"/>
            <a:ext cx="3876220" cy="439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0067-110-Igrat-v-prjatki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58529" y="3014584"/>
            <a:ext cx="2500313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6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3287 0.12439 L 0.26273 0.12439 C 0.32083 0.12439 0.3926 0.00139 0.3926 -0.0978 L 0.3926 -0.31931 " pathEditMode="relative" rAng="0" ptsTypes="FfFF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222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80280"/>
            <a:ext cx="9854092" cy="6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870" y="-161184"/>
            <a:ext cx="8291264" cy="64807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Организационное обеспечение реализации программы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53519" y="692696"/>
            <a:ext cx="3376791" cy="24482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6" name="Picture 3" descr="C:\Users\doma1\Desktop\фото садик\Vw6NrCiMoe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68" y="555283"/>
            <a:ext cx="3322825" cy="2520280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7383" y="4257211"/>
            <a:ext cx="3376791" cy="25524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50837" y="4149080"/>
            <a:ext cx="3322825" cy="25524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9408" y="2234418"/>
            <a:ext cx="2560824" cy="2130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9831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760" y="159992"/>
            <a:ext cx="7054552" cy="604712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7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Забавные механизмы руками детей</a:t>
            </a:r>
            <a:r>
              <a:rPr lang="ru-RU" sz="4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9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9" y="764704"/>
            <a:ext cx="2522560" cy="1891920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053285"/>
            <a:ext cx="3614213" cy="271066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 b="9247"/>
          <a:stretch>
            <a:fillRect/>
          </a:stretch>
        </p:blipFill>
        <p:spPr>
          <a:xfrm>
            <a:off x="285720" y="4109650"/>
            <a:ext cx="3206160" cy="2597931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1064" y="740498"/>
            <a:ext cx="3524276" cy="2643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Picture 2" descr="C:\Users\doma1\Desktop\фото садик\DSC012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97" y="2032824"/>
            <a:ext cx="2549761" cy="1912321"/>
          </a:xfrm>
          <a:prstGeom prst="rect">
            <a:avLst/>
          </a:prstGeom>
          <a:ln>
            <a:solidFill>
              <a:srgbClr val="7030A0"/>
            </a:solidFill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325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70596">
                <a:tc>
                  <a:txBody>
                    <a:bodyPr/>
                    <a:lstStyle/>
                    <a:p>
                      <a:pPr algn="ctr"/>
                      <a:endParaRPr lang="ru-RU" sz="8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Потенциал электронных материалов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187404">
                <a:tc>
                  <a:txBody>
                    <a:bodyPr/>
                    <a:lstStyle/>
                    <a:p>
                      <a:pPr algn="just"/>
                      <a:endParaRPr lang="ru-RU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7EAE9">
                        <a:alpha val="8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619672" y="647872"/>
            <a:ext cx="766834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5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воспитанника:</a:t>
            </a:r>
            <a:endParaRPr lang="ru-RU" sz="1500" b="1" i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возможностей построения образовательной </a:t>
            </a: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траектории;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мотивации к обучению на основе индивидуальных  образовательных </a:t>
            </a: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траекторий;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</a:t>
            </a: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современным образовательным ресурсам</a:t>
            </a: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</a:t>
            </a: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обращения с электронными устройствами</a:t>
            </a: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8163" y="1934112"/>
            <a:ext cx="764738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5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мониторинга образовательного </a:t>
            </a: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возможностей организации образовательного </a:t>
            </a: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условий для мотивации воспитанников при выполнении </a:t>
            </a: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вырабатывание условий </a:t>
            </a: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повышения активности воспитанника в образовательном </a:t>
            </a: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проектирования индивидуальной  образовательной  траектории </a:t>
            </a: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</a:t>
            </a: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образовательного предложения за счет сетевой организации процесса.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06621" y="4152797"/>
            <a:ext cx="76473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5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</a:t>
            </a: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образовательных возможностей </a:t>
            </a: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прозрачности образовательного </a:t>
            </a: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облегчение </a:t>
            </a: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 со всеми участниками образовательного процесса.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74267" y="5235400"/>
            <a:ext cx="76848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ДОУ: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использования ресурсов за счет переноса части нагрузки на информационные </a:t>
            </a: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возможностей образовательного предложения за счет сетевой организации </a:t>
            </a: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сближение </a:t>
            </a:r>
            <a:r>
              <a:rPr lang="ru-RU" sz="1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 со всеми участниками образовательного процесса</a:t>
            </a:r>
            <a:endParaRPr lang="ru-RU" sz="1500" dirty="0"/>
          </a:p>
        </p:txBody>
      </p:sp>
      <p:pic>
        <p:nvPicPr>
          <p:cNvPr id="12" name="Picture 2" descr="Анимация Дети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2" y="932081"/>
            <a:ext cx="1287318" cy="77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7" y="2420888"/>
            <a:ext cx="842594" cy="1431593"/>
          </a:xfrm>
          <a:prstGeom prst="rect">
            <a:avLst/>
          </a:prstGeom>
        </p:spPr>
      </p:pic>
      <p:pic>
        <p:nvPicPr>
          <p:cNvPr id="21" name="Picture 2" descr="C:\Users\1\Desktop\конкурсы\Образцовый детск4ий сад\фон 2 точный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37799" r="40150" b="6552"/>
          <a:stretch/>
        </p:blipFill>
        <p:spPr bwMode="auto">
          <a:xfrm>
            <a:off x="19472" y="5473067"/>
            <a:ext cx="1600200" cy="1318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20" y="4152796"/>
            <a:ext cx="1291228" cy="123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624110"/>
            <a:ext cx="7202760" cy="572642"/>
          </a:xfrm>
        </p:spPr>
        <p:txBody>
          <a:bodyPr>
            <a:noAutofit/>
          </a:bodyPr>
          <a:lstStyle/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2415" y="1340768"/>
            <a:ext cx="6591985" cy="457045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родительской общественности МАДОУ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слушателей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секции Городского совета отцов и Городского совета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507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260648"/>
            <a:ext cx="7704856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преодолеть тревожность родителям в эпоху </a:t>
            </a:r>
            <a:r>
              <a:rPr lang="ru-RU" sz="31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перемен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2565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1900" dirty="0" smtClean="0"/>
              <a:t>Тревога </a:t>
            </a:r>
            <a:r>
              <a:rPr lang="ru-RU" sz="1900" dirty="0"/>
              <a:t>сопровождает нас в жизни довольно часто: ссора с друзьями, близкими, экзамены, какая-то незнакомая обстановка. Ощущение тревоги – это психологическая особенность человека.</a:t>
            </a:r>
          </a:p>
          <a:p>
            <a:r>
              <a:rPr lang="ru-RU" sz="1900" dirty="0"/>
              <a:t>Тревога бывает:</a:t>
            </a:r>
          </a:p>
          <a:p>
            <a:r>
              <a:rPr lang="ru-RU" sz="1900" dirty="0"/>
              <a:t>- ситуативная – возникает определенная ситуация, которая вводит нас в состояние тревоги и пока ситуация не будет разобрана, выйти из состояния тревоги будет сложно (например, ссора между супругами)</a:t>
            </a:r>
          </a:p>
          <a:p>
            <a:r>
              <a:rPr lang="ru-RU" sz="1900" dirty="0"/>
              <a:t>- личностная – это склонность человека к излишнему переживанию тревоги, являющаяся особенностью ЦНС. Если мы знаем об этой особенности человека, надо принимать ее как есть и по возможности помочь пережить это.</a:t>
            </a:r>
          </a:p>
          <a:p>
            <a:pPr marL="0" indent="0">
              <a:buNone/>
            </a:pPr>
            <a:r>
              <a:rPr lang="ru-RU" sz="1900" dirty="0"/>
              <a:t>Дети по своей природе очень чувствительны и если родители находятся в состоянии тревоги, дети это очень чувствуют (школьники, например, плохо усваивают материал). Кроме того, если родители не в гармонии с собой, возникает состояние тревоги и, как следствие, начинается давление на ребенка, чего допускать нельзя.</a:t>
            </a:r>
          </a:p>
          <a:p>
            <a:r>
              <a:rPr lang="ru-RU" sz="1900" dirty="0"/>
              <a:t>Если говорить о профилактике тревожности, то нужно доверять ребенку, принимать таким, какой он есть, реально оценивать его возможности, не перебарщивать с нагрузкой, помогать, обязательно хвалить, когда у ребенка что-то получается. </a:t>
            </a:r>
          </a:p>
          <a:p>
            <a:r>
              <a:rPr lang="ru-RU" sz="1900" dirty="0"/>
              <a:t>К сожалению, в наше время много детей предоставлены сами себе, проводя время в тех или иных гаджетах. Для ребенка важно тесное взаимодействие с родителями. Нужно стараться больше проводить времени с детьми, много разговаривать, обсуждать все вопросы, чаще обнимать, целовать</a:t>
            </a:r>
          </a:p>
          <a:p>
            <a:pPr marL="0" indent="0">
              <a:buNone/>
            </a:pPr>
            <a:r>
              <a:rPr lang="ru-RU" sz="1900" dirty="0"/>
              <a:t>Чтобы выйти из состояния тревоги, можно сделать упражнения:</a:t>
            </a:r>
          </a:p>
          <a:p>
            <a:r>
              <a:rPr lang="ru-RU" sz="1900" dirty="0"/>
              <a:t>- выполнить какое-то действие тем самым переключиться;</a:t>
            </a:r>
          </a:p>
          <a:p>
            <a:r>
              <a:rPr lang="ru-RU" sz="1900" dirty="0"/>
              <a:t>- регуляция дыхания;</a:t>
            </a:r>
          </a:p>
          <a:p>
            <a:r>
              <a:rPr lang="ru-RU" sz="1900" dirty="0"/>
              <a:t>- прогуляться, потанцевать, заняться спортом;</a:t>
            </a:r>
          </a:p>
          <a:p>
            <a:r>
              <a:rPr lang="ru-RU" sz="1900" dirty="0"/>
              <a:t>- не стесняться обращаться к специалистам!!!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723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108" y="188640"/>
            <a:ext cx="8386363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жизни и здоровья детей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2415" y="1124744"/>
            <a:ext cx="6591985" cy="4786478"/>
          </a:xfrm>
        </p:spPr>
        <p:txBody>
          <a:bodyPr/>
          <a:lstStyle/>
          <a:p>
            <a:r>
              <a:rPr lang="ru-RU" dirty="0" smtClean="0"/>
              <a:t>Состояние здоровья</a:t>
            </a:r>
          </a:p>
          <a:p>
            <a:r>
              <a:rPr lang="ru-RU" dirty="0" smtClean="0"/>
              <a:t>Посещаемость </a:t>
            </a:r>
          </a:p>
          <a:p>
            <a:r>
              <a:rPr lang="ru-RU" dirty="0" smtClean="0"/>
              <a:t>Заболеваемость</a:t>
            </a:r>
          </a:p>
          <a:p>
            <a:r>
              <a:rPr lang="ru-RU" dirty="0" smtClean="0"/>
              <a:t>Вакцинация</a:t>
            </a:r>
          </a:p>
          <a:p>
            <a:r>
              <a:rPr lang="ru-RU" dirty="0" smtClean="0"/>
              <a:t>Профилактика заболеваний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702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64807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родительском совете МАДОУ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340768"/>
            <a:ext cx="7632848" cy="498383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Родительский	 совет – коллегиальный орган управления, действует в соответствии с Уставом Учреждения.</a:t>
            </a:r>
          </a:p>
          <a:p>
            <a:pPr algn="just"/>
            <a:r>
              <a:rPr lang="ru-RU" sz="2000" dirty="0" smtClean="0"/>
              <a:t>Работает в тесном контакте с руководством, создается с целью координации взаимодействия Учреждения с родителями, оказания помощи педагогическому коллективу в организации образовательного процесса и деятельности по присмотру и уходу за воспитанниками.</a:t>
            </a:r>
          </a:p>
          <a:p>
            <a:pPr algn="just"/>
            <a:r>
              <a:rPr lang="ru-RU" sz="2000" dirty="0" smtClean="0"/>
              <a:t>Родительские советы каждой группы – орган общественного самоуправления группы.</a:t>
            </a:r>
          </a:p>
          <a:p>
            <a:pPr algn="just"/>
            <a:r>
              <a:rPr lang="ru-RU" sz="2000" dirty="0" smtClean="0"/>
              <a:t>Выбор членов родительского совета – ежегодно, сроком на 1 год.</a:t>
            </a:r>
          </a:p>
          <a:p>
            <a:pPr algn="just"/>
            <a:r>
              <a:rPr lang="ru-RU" sz="2000" dirty="0" smtClean="0"/>
              <a:t>Решения родительского совета носят </a:t>
            </a:r>
            <a:r>
              <a:rPr lang="ru-RU" sz="2000" u="sng" dirty="0" smtClean="0"/>
              <a:t>рекомендательный</a:t>
            </a:r>
            <a:r>
              <a:rPr lang="ru-RU" sz="2000" dirty="0" smtClean="0"/>
              <a:t> характер.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4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560840" cy="86067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57" y="1249987"/>
            <a:ext cx="3902511" cy="52033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752" y="1241805"/>
            <a:ext cx="3908648" cy="5211531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14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4168" y="2564904"/>
            <a:ext cx="2377646" cy="3371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692696"/>
            <a:ext cx="4392488" cy="585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8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3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профилактики заболеваний в МАДОУ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352927" cy="5400600"/>
          </a:xfrm>
        </p:spPr>
        <p:txBody>
          <a:bodyPr>
            <a:normAutofit/>
          </a:bodyPr>
          <a:lstStyle/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каждой группой закреплено свое помещение групповой, состав сотрудников и детей, исключив ротацию (СП 3.1/2.4 3598-20). 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Назначены ответственные за проведение термометрии в учреждении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повышенная температура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 выше 37.1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регистрируется в журнале.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утреннего фильтра педагогами с обязательной термометрией и опросом родителей. Осуществляется ежедневный мониторинг посещаемости детей, выявление отсутствующих детей и причин отсутствия.</a:t>
            </a: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условия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соблюдения личной гигиены детьми и персоналом.</a:t>
            </a: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Соблюдаются графики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проветривания (включая сквозное)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кварцевания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помещений, коридоров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холлов.</a:t>
            </a: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ежедневная разъяснительная работа с родителями о необходимости: соблюдать масочный режим на территории МАДОУ, использовать антисептические средства для обработки рук, соблюдать социальную дистанцию не менее 1,5-2 метров. А также размещена информация в родительских уголках групп, стендах, сайте МАДОУ, демонстрация видеороликов на телевизоре в холле по профилактике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инфекции, профилактике гриппа.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76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066856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424936" cy="5760640"/>
          </a:xfrm>
        </p:spPr>
        <p:txBody>
          <a:bodyPr>
            <a:norm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при входе в здание дозаторы с антисептическим средством для обработки рук – средство дезинфицирующее для рук и поверхностей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DESO C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состояния здоровья сотрудников с измерением температуры тела по показаниям в течение дня (данные заносятся в журнал 2 раза за рабочую смену).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существляется ежедневная влажная уборка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применением дезинфицирующих средств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вирулицидного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действия всех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помещений. 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Исключено использование в группах ковровых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изделий. 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персонала с использованием средств индивидуальной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защиты. 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помещениях МАДОУ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установлена разметка 1,5 м для соблюдения социальной дистанции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Соблюдается график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генеральных уборок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помещений. 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 мероприятия, не допускается объединение воспитанников из разных групп в одну группу, не допускается объединение детей из разных групп.</a:t>
            </a:r>
          </a:p>
          <a:p>
            <a:pPr lvl="0"/>
            <a:endParaRPr lang="ru-RU" dirty="0"/>
          </a:p>
          <a:p>
            <a:pPr lvl="0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737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6589199" cy="36004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для родителей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568952" cy="59046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 </a:t>
            </a:r>
            <a:r>
              <a:rPr lang="ru-RU" dirty="0" smtClean="0"/>
              <a:t> </a:t>
            </a:r>
            <a:r>
              <a:rPr lang="ru-RU" sz="1900" dirty="0"/>
              <a:t>В МАДОУ «Детский сад № 393» проводятся мероприятия по профилактике </a:t>
            </a:r>
            <a:r>
              <a:rPr lang="ru-RU" sz="1900" dirty="0" err="1"/>
              <a:t>коронавирусной</a:t>
            </a:r>
            <a:r>
              <a:rPr lang="ru-RU" sz="1900" dirty="0"/>
              <a:t> инфекции (СП 3.1.3597-20, СП 3.1./2.4.3598-20).  На основании приказа департамента образования администрации города Нижнего Новгорода от 18.08.2020 № 430 «Об организации работы муниципальных дошкольных образовательных организаций в режиме свободного посещения» учреждение работает в режиме свободного посещения. Родителям детей, посещающих детский сад в этот период, необходимо:</a:t>
            </a:r>
          </a:p>
          <a:p>
            <a:pPr lvl="0"/>
            <a:r>
              <a:rPr lang="ru-RU" sz="1900" dirty="0"/>
              <a:t>Приводить ребенка в детский сад </a:t>
            </a:r>
            <a:r>
              <a:rPr lang="ru-RU" sz="1900" b="1" dirty="0"/>
              <a:t>здоровым</a:t>
            </a:r>
            <a:r>
              <a:rPr lang="ru-RU" sz="1900" dirty="0"/>
              <a:t>, с отсутствием признаков респираторных заболеваний, после болезни при наличии справки от врача (из поликлиники) с уточнением диагноза, длительности заболевания, сведений об отсутствии контактов с инфекционными больными. </a:t>
            </a:r>
          </a:p>
          <a:p>
            <a:pPr lvl="0"/>
            <a:r>
              <a:rPr lang="ru-RU" sz="1900" dirty="0"/>
              <a:t>Совместно с воспитателем и медперсоналом ежедневно вести утренний фильтр </a:t>
            </a:r>
            <a:r>
              <a:rPr lang="ru-RU" sz="1900" b="1" dirty="0"/>
              <a:t>с обязательной термометрией</a:t>
            </a:r>
            <a:r>
              <a:rPr lang="ru-RU" sz="1900" dirty="0"/>
              <a:t>, оценивая состояние здоровья своего ребенка.</a:t>
            </a:r>
          </a:p>
          <a:p>
            <a:pPr lvl="0"/>
            <a:r>
              <a:rPr lang="ru-RU" sz="1900" dirty="0"/>
              <a:t>Ограничить</a:t>
            </a:r>
            <a:r>
              <a:rPr lang="ru-RU" sz="1900" b="1" dirty="0"/>
              <a:t> (минимизировать) контакты </a:t>
            </a:r>
            <a:r>
              <a:rPr lang="ru-RU" sz="1900" dirty="0"/>
              <a:t>с родственниками, знакомыми людьми. Вместе с ребенком не посещать места скопления людей (магазины, аптеки и пр.).</a:t>
            </a:r>
          </a:p>
          <a:p>
            <a:pPr lvl="0"/>
            <a:r>
              <a:rPr lang="ru-RU" sz="1900" dirty="0"/>
              <a:t>При выявлении контактов с заболевшими </a:t>
            </a:r>
            <a:r>
              <a:rPr lang="ru-RU" sz="1900" dirty="0" err="1"/>
              <a:t>коронавирусной</a:t>
            </a:r>
            <a:r>
              <a:rPr lang="ru-RU" sz="1900" dirty="0"/>
              <a:t> инфекцией </a:t>
            </a:r>
            <a:r>
              <a:rPr lang="ru-RU" sz="1900" b="1" dirty="0"/>
              <a:t> </a:t>
            </a:r>
            <a:r>
              <a:rPr lang="ru-RU" sz="1900" dirty="0"/>
              <a:t> сообщить администрации детского сада и своевременно изолировать ребенка от детского коллектива.</a:t>
            </a:r>
          </a:p>
          <a:p>
            <a:pPr lvl="0"/>
            <a:r>
              <a:rPr lang="ru-RU" sz="1900" dirty="0"/>
              <a:t>При появлении симптомов респираторных и инфекционных заболеваний (повышение температуры тела, респираторные признаки, одышка, расстройство кишечника и др.) необходимо немедленно обратиться </a:t>
            </a:r>
            <a:r>
              <a:rPr lang="ru-RU" sz="1900" b="1" dirty="0"/>
              <a:t>за медицинской помощью</a:t>
            </a:r>
            <a:r>
              <a:rPr lang="ru-RU" sz="1900" dirty="0"/>
              <a:t> на дому без посещения медицинских организаций.</a:t>
            </a:r>
          </a:p>
          <a:p>
            <a:pPr lvl="0"/>
            <a:r>
              <a:rPr lang="ru-RU" sz="1900" dirty="0"/>
              <a:t>Строго соблюдать </a:t>
            </a:r>
            <a:r>
              <a:rPr lang="ru-RU" sz="1900" b="1" dirty="0"/>
              <a:t>личную гигиену</a:t>
            </a:r>
            <a:r>
              <a:rPr lang="ru-RU" sz="1900" dirty="0"/>
              <a:t> и меры профилактики, пользоваться антисептиками (имеющимися при входе в группу), и средствами индивидуальной защиты.</a:t>
            </a:r>
          </a:p>
          <a:p>
            <a:pPr lvl="0"/>
            <a:r>
              <a:rPr lang="ru-RU" sz="1900" dirty="0"/>
              <a:t>Находиться на территории учреждения </a:t>
            </a:r>
            <a:r>
              <a:rPr lang="ru-RU" sz="1900" b="1" dirty="0"/>
              <a:t>в медицинской маске</a:t>
            </a:r>
            <a:r>
              <a:rPr lang="ru-RU" sz="1900" dirty="0"/>
              <a:t>, носить маску правильно, защищая органы дыхания, соблюдать социальную дистанцию 1,5-2 м.</a:t>
            </a:r>
          </a:p>
          <a:p>
            <a:pPr lvl="0"/>
            <a:r>
              <a:rPr lang="ru-RU" sz="1900" dirty="0"/>
              <a:t>Рекомендуется </a:t>
            </a:r>
            <a:r>
              <a:rPr lang="ru-RU" sz="1900" b="1" dirty="0"/>
              <a:t>минимальное количество времени</a:t>
            </a:r>
            <a:r>
              <a:rPr lang="ru-RU" sz="1900" dirty="0"/>
              <a:t> родителям (законным представителям) находиться на территории учреждения, не заходить в здание, на прогулочный участок группы, не гулять по территории, не посещать спортивную площадку, участки других групп и т.п., соблюдать </a:t>
            </a:r>
            <a:r>
              <a:rPr lang="ru-RU" sz="1900" b="1" dirty="0"/>
              <a:t>групповую изоляцию</a:t>
            </a:r>
            <a:r>
              <a:rPr lang="ru-RU" sz="1900" dirty="0"/>
              <a:t>.</a:t>
            </a:r>
          </a:p>
          <a:p>
            <a:pPr lvl="0"/>
            <a:r>
              <a:rPr lang="ru-RU" sz="1900" b="1" dirty="0"/>
              <a:t>Своевременно сообщать</a:t>
            </a:r>
            <a:r>
              <a:rPr lang="ru-RU" sz="1900" dirty="0"/>
              <a:t> о причине отсутствия ребенка в детском саду по телефонам 2255629 (1 здание), 2731986 (2 здание).</a:t>
            </a:r>
          </a:p>
          <a:p>
            <a:pPr lvl="0"/>
            <a:r>
              <a:rPr lang="ru-RU" sz="1900" dirty="0"/>
              <a:t> Помнить, что </a:t>
            </a:r>
            <a:r>
              <a:rPr lang="ru-RU" sz="1900" b="1" dirty="0"/>
              <a:t>сохранение здоровья воспитанников</a:t>
            </a:r>
            <a:r>
              <a:rPr lang="ru-RU" sz="1900" dirty="0"/>
              <a:t> – общая коллективная ответственность работников МАДОУ и родителей (законных представителей</a:t>
            </a:r>
            <a:r>
              <a:rPr lang="ru-RU" sz="1900" dirty="0" smtClean="0"/>
              <a:t>).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25412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в 2020-2021 уч. году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207556"/>
            <a:ext cx="8229600" cy="659464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pPr algn="ctr"/>
            <a:r>
              <a:rPr lang="ru-RU" b="1" dirty="0" smtClean="0"/>
              <a:t>План участия в конкурсах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709251"/>
              </p:ext>
            </p:extLst>
          </p:nvPr>
        </p:nvGraphicFramePr>
        <p:xfrm>
          <a:off x="446856" y="1052736"/>
          <a:ext cx="8579296" cy="5717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79296"/>
              </a:tblGrid>
              <a:tr h="2917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Название  и уровень конкурса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5267" marR="35267" marT="0" marB="0"/>
                </a:tc>
              </a:tr>
              <a:tr h="2552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Международный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и всероссийский уровень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228600" indent="-228600" algn="just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Международнывй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день энергосбережения  ( группы №15,6,8,10)</a:t>
                      </a:r>
                    </a:p>
                    <a:p>
                      <a:pPr marL="228600" marR="0" lvl="0" indent="-22860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Международный конкурс детского творчества «Красота Божьего мира» (группы (13,9,5)</a:t>
                      </a:r>
                    </a:p>
                    <a:p>
                      <a:pPr marL="228600" marR="0" lvl="0" indent="-22860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Старшая и подготовительная группа. Всероссийский конкурс по ОБЖ «Безопасная осень» Направленность – формирование представлений об опасностях окружающего мира и, умения правильно вести себя в опасных ситуациях, с целью сохранения жизни и здоровья </a:t>
                      </a:r>
                      <a:r>
                        <a:rPr lang="ru-RU" sz="1200" b="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http://www.coikonkurs.ru/</a:t>
                      </a:r>
                      <a:r>
                        <a:rPr lang="ru-RU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 </a:t>
                      </a:r>
                      <a:endParaRPr lang="ru-RU" sz="1200" b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22860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Старшая и подготовительная группа. Международный детский конкурс «Мечтай! Исследуй! Размышляй!» 1 тур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Направленность –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общеинтеллектуальная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http://www.coikonkurs.ru/</a:t>
                      </a:r>
                      <a:r>
                        <a:rPr lang="ru-RU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 </a:t>
                      </a:r>
                      <a:endParaRPr lang="ru-RU" sz="1200" b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22860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Средняя группа Международный детский конкурс «Мечтай! Исследуй! Размышляй!» 1 тур Направленность –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общеинтеллектуальная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http://www.coikonkurs.ru/</a:t>
                      </a:r>
                      <a:r>
                        <a:rPr lang="ru-RU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 </a:t>
                      </a:r>
                      <a:endParaRPr lang="ru-RU" sz="1200" b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22860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Младшая группа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Международный детский конкурс 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«Мечтай! Исследуй! Размышляй!» 1 тур отдыха </a:t>
                      </a:r>
                      <a:r>
                        <a:rPr lang="ru-RU" sz="1200" b="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http://www.coikonkurs.ru/</a:t>
                      </a:r>
                      <a:r>
                        <a:rPr lang="ru-RU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 </a:t>
                      </a:r>
                      <a:endParaRPr lang="ru-RU" sz="1200" b="0" u="none" strike="noStrike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267" marR="35267" marT="0" marB="0"/>
                </a:tc>
              </a:tr>
              <a:tr h="1020971">
                <a:tc>
                  <a:txBody>
                    <a:bodyPr/>
                    <a:lstStyle/>
                    <a:p>
                      <a:pPr marL="44958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Районный уровень</a:t>
                      </a:r>
                    </a:p>
                    <a:p>
                      <a:pPr marL="678180" marR="0" lvl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Районный шахматно-шашечный турнир (группы №7,14,9,5,13)</a:t>
                      </a:r>
                    </a:p>
                    <a:p>
                      <a:pPr marL="678180" marR="0" lvl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Районные физкультурные соревнования «Веселые старты» (группа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№14)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678180" marR="0" lvl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Районный песенный фестиваль «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Сормовские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соловушки-2021» (группы №7,14,9,5,13)</a:t>
                      </a:r>
                    </a:p>
                    <a:p>
                      <a:pPr marL="678180" marR="0" lvl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Районный смотр – конкурс «Юные знатоки дорожного движения» (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группа №</a:t>
                      </a:r>
                      <a:r>
                        <a:rPr lang="ru-RU" sz="12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7)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5267" marR="35267" marT="0" marB="0"/>
                </a:tc>
              </a:tr>
              <a:tr h="1852127">
                <a:tc>
                  <a:txBody>
                    <a:bodyPr/>
                    <a:lstStyle/>
                    <a:p>
                      <a:pPr marL="44958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Областной уровень </a:t>
                      </a:r>
                    </a:p>
                    <a:p>
                      <a:pPr marL="79248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Фестиваль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– конкурс «Веселый день дошкольника» (группы №7,9,5,14,13)</a:t>
                      </a:r>
                    </a:p>
                    <a:p>
                      <a:pPr marL="79248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Городской конкурс Нижегородской Епархии "Моя мамочка - ангел« (группы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№ 15,13,14,6,8,10,9,5,7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marL="44958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44958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Уровень МАДОУ</a:t>
                      </a:r>
                    </a:p>
                    <a:p>
                      <a:pPr marL="678180" marR="0" lvl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«Зимний участок» ( все группы)</a:t>
                      </a:r>
                    </a:p>
                    <a:p>
                      <a:pPr marL="678180" marR="0" lvl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День Победы – (все группы)</a:t>
                      </a:r>
                    </a:p>
                    <a:p>
                      <a:pPr marL="678180" marR="0" lvl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«Цветники» (все группы)</a:t>
                      </a:r>
                    </a:p>
                    <a:p>
                      <a:pPr marL="44958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5267" marR="3526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89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404664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Детские праздники и развлечения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457200" algn="just">
              <a:spcAft>
                <a:spcPts val="0"/>
              </a:spcAft>
            </a:pP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8591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осенние развлечения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8591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праздник Новый год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8591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Праздник мам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8591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Весенние развлечения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8591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Выпуск детей в школу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8591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Праздник детства к 1 июня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52020" y="3356992"/>
            <a:ext cx="4211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Коллективный просмотр занятий по образовательной области «Физическое развитие»</a:t>
            </a:r>
            <a:r>
              <a:rPr 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 детьми старшего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младшего </a:t>
            </a:r>
            <a:r>
              <a:rPr 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дошкольного возраста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(гр. №10 гр. №9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Коллективный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просмотр занятий по области «Познавательное развитие» с детьми младшего и старшего дошкольного возраста (гр.№13,14).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3878" y="4005064"/>
            <a:ext cx="38381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Дистанционный детский сад:</a:t>
            </a:r>
          </a:p>
          <a:p>
            <a:pPr marL="457200" algn="just">
              <a:spcAft>
                <a:spcPts val="0"/>
              </a:spcAft>
            </a:pP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8591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Консультации, рекомендации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8591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Дистанционные конкурсы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8591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гры, упражнения для детей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37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27584" y="116632"/>
            <a:ext cx="8316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x-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Педагогическим </a:t>
            </a:r>
            <a:r>
              <a:rPr 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коллективом на основании проблемного анализа состояния здоровья воспитанников и педагогической деятельности и в соответствии с ООП и ФГОС ДО  определены </a:t>
            </a:r>
            <a:r>
              <a:rPr lang="x-none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следующие задачи и пути их реализации.</a:t>
            </a:r>
            <a:endParaRPr lang="ru-RU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683568" y="1384821"/>
          <a:ext cx="8280920" cy="51378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4963"/>
                <a:gridCol w="6545957"/>
              </a:tblGrid>
              <a:tr h="276339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Задачи: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493" marR="34493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Пути их реализации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493" marR="34493" marT="0" marB="0"/>
                </a:tc>
              </a:tr>
              <a:tr h="2598969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endParaRPr lang="ru-RU" sz="110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. Создавать условия, обеспечивающие охрану жизни и здоровья детей, предупреждение детского травматизма через формирование осознанного отношения к своему организму.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493" marR="3449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100" smtClean="0">
                          <a:effectLst/>
                        </a:rPr>
                        <a:t>1</a:t>
                      </a:r>
                      <a:r>
                        <a:rPr lang="ru-RU" sz="1100">
                          <a:effectLst/>
                        </a:rPr>
                        <a:t>. Повышение уровня материально – технического обеспечения в группах по физическому развитию у дошкольников.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100">
                          <a:effectLst/>
                        </a:rPr>
                        <a:t>2. Использование в педагогическом процессе современных технологий (ИКТ, моделирование, здоровьесберегающие технологии, проектной деятельности).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100">
                          <a:effectLst/>
                        </a:rPr>
                        <a:t>3.  Организация работы по ознакомлению со строением человеческого организма и формированию основ здорового образа жизни детей и профилактике детского травматизма.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100">
                          <a:effectLst/>
                        </a:rPr>
                        <a:t>4. Учёт особенностей развития и здоровья воспитанников при реализации индивидуально – дифференцированного подхода при проведении образовательной работы с детьми.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100">
                          <a:effectLst/>
                        </a:rPr>
                        <a:t>5. Повышение профессионального мастерства педагогов по вопросам использования современных технологий и форм организации в физическом развитии.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100">
                          <a:effectLst/>
                        </a:rPr>
                        <a:t>6. Участие воспитателей и воспитанников в конкурсах и фестивалях по физическому развитию.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100">
                          <a:effectLst/>
                        </a:rPr>
                        <a:t>7. Активизация работы с родителями через организацию совместных мероприятий, деятельности сайта, консультационно - информационной работы специалистов и воспитателей, открытых просмотров занятий, семинаров-практикумов.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100">
                          <a:effectLst/>
                        </a:rPr>
                        <a:t>8. Учет случаев травм во время образовательного процесса в журнале травматизма.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493" marR="34493" marT="0" marB="0"/>
                </a:tc>
              </a:tr>
              <a:tr h="19492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.  Формировать у дошкольников эмоционально-ценностное отношение к истории, культуре и традициям своей Малой Родины, городу в рамках проектной деятельности.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493" marR="3449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endParaRPr lang="ru-RU" sz="11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1</a:t>
                      </a:r>
                      <a:r>
                        <a:rPr lang="ru-RU" sz="1100" dirty="0">
                          <a:effectLst/>
                        </a:rPr>
                        <a:t>. Повышение уровня материально – технического обеспечения в группах по познавательному развитию воспитанников.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100" dirty="0">
                          <a:effectLst/>
                        </a:rPr>
                        <a:t>2. Использование в образовательном процессе технологии проектной деятельности.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100" dirty="0">
                          <a:effectLst/>
                        </a:rPr>
                        <a:t>3. Повышение профессионального мастерства педагогов в вопросах познавательного развития с помощью консультаций, тренингов, открытых просмотров занятий, участия в конкурсах, форумах и </a:t>
                      </a:r>
                      <a:r>
                        <a:rPr lang="ru-RU" sz="1100" dirty="0" err="1">
                          <a:effectLst/>
                        </a:rPr>
                        <a:t>вебинарах</a:t>
                      </a:r>
                      <a:r>
                        <a:rPr lang="ru-RU" sz="1100" dirty="0">
                          <a:effectLst/>
                        </a:rPr>
                        <a:t> по познавательному развитию.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100" dirty="0">
                          <a:effectLst/>
                        </a:rPr>
                        <a:t>4. Организация работы с родителями через организацию деятельности сайта, консультационно- информационной работу специалистов и воспитателей.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100" dirty="0">
                          <a:effectLst/>
                        </a:rPr>
                        <a:t>5. Обеспечить вовлечение детей и родителей в проектную деятельность по патриотическому воспитанию к 800-тию г. Н. </a:t>
                      </a:r>
                      <a:r>
                        <a:rPr lang="ru-RU" sz="1100" dirty="0" smtClean="0">
                          <a:effectLst/>
                        </a:rPr>
                        <a:t>Новгорода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493" marR="3449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145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066856" cy="57264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травматизма в осенний период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672" t="19155" r="23220" b="5502"/>
          <a:stretch/>
        </p:blipFill>
        <p:spPr>
          <a:xfrm>
            <a:off x="1479786" y="1124744"/>
            <a:ext cx="705461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8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626696" cy="28461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784976" cy="6552728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ru-RU" sz="3000" dirty="0" smtClean="0"/>
              <a:t>Уважаемые </a:t>
            </a:r>
            <a:r>
              <a:rPr lang="ru-RU" sz="3000" dirty="0"/>
              <a:t>родители на основании </a:t>
            </a:r>
            <a:r>
              <a:rPr lang="ru-RU" sz="3000" b="1" i="1" dirty="0"/>
              <a:t>инструкции №70 МАДОУ «Детский сад №393» по организации охраны жизни и здоровья детей во время пребывания в детском саду в осенний период</a:t>
            </a:r>
            <a:r>
              <a:rPr lang="ru-RU" sz="3000" dirty="0"/>
              <a:t> напоминаем Вам об ответственности за жизни и здоровье детей и обращаем Ваше внимание, что в осенний период необходимо</a:t>
            </a:r>
            <a:r>
              <a:rPr lang="ru-RU" sz="3000" dirty="0" smtClean="0"/>
              <a:t>:</a:t>
            </a:r>
            <a:endParaRPr lang="ru-RU" sz="3000" dirty="0"/>
          </a:p>
          <a:p>
            <a:pPr algn="just"/>
            <a:r>
              <a:rPr lang="ru-RU" sz="2800" dirty="0"/>
              <a:t>1. После длительного отсутствия, летнего отдыха провести беседы с детьми о соблюдении правил поведения в детском саду, правил общения с детьми, совместных игр, послушания,  взаимодействия со взрослыми и детьми. </a:t>
            </a:r>
          </a:p>
          <a:p>
            <a:pPr algn="just"/>
            <a:r>
              <a:rPr lang="ru-RU" sz="2800" dirty="0"/>
              <a:t>2. Соблюдайте дома режим, рекомендованный детям определенного возраста.</a:t>
            </a:r>
          </a:p>
          <a:p>
            <a:pPr algn="just"/>
            <a:r>
              <a:rPr lang="ru-RU" sz="2800" dirty="0"/>
              <a:t>3. Во избежание возникновения желудочно-кишечных заболеваний в осенний период необходимо особенно тщательно выбирать и обрабатывать продукты, особенно овощи и фрукты. </a:t>
            </a:r>
          </a:p>
          <a:p>
            <a:pPr algn="just"/>
            <a:r>
              <a:rPr lang="ru-RU" sz="2800" dirty="0"/>
              <a:t>4. Приводить и забирать ребенка из детского сада имеют право только законные представители, по Вашему заявлению могут забирать и совершеннолетние родственники. Воспитатель должен знать всех лиц, кому родители поручают забрать ребенка, заранее договорившись и познакомившись с ними по представлению родителей.</a:t>
            </a:r>
          </a:p>
          <a:p>
            <a:pPr algn="just"/>
            <a:r>
              <a:rPr lang="ru-RU" sz="2800" dirty="0"/>
              <a:t>5.Строго соблюдаем пропускной режим и инструкцию по использованию ключей доступа на территорию и в учреждение.</a:t>
            </a:r>
          </a:p>
          <a:p>
            <a:pPr algn="just"/>
            <a:r>
              <a:rPr lang="ru-RU" sz="2800" dirty="0"/>
              <a:t>6. Нужно строго следить, чтобы дети не ели и не брали в рот незнакомые растения, ягоды, грибы, траву. Рассказывать о правилах безопасного поведения и личной гигиены: объяснять детям, что съедобные плоды едят только в мытом виде.</a:t>
            </a:r>
          </a:p>
          <a:p>
            <a:pPr algn="just"/>
            <a:r>
              <a:rPr lang="ru-RU" sz="2800" dirty="0"/>
              <a:t>7. В целях сохранения здоровья, предупреждения заболеваемости избегать мест массового пребывания людей. </a:t>
            </a:r>
          </a:p>
          <a:p>
            <a:pPr algn="just"/>
            <a:r>
              <a:rPr lang="ru-RU" sz="2800" dirty="0"/>
              <a:t>8.  С наступлением холодного дождливого периода необходимо:</a:t>
            </a:r>
          </a:p>
          <a:p>
            <a:pPr algn="just"/>
            <a:r>
              <a:rPr lang="ru-RU" sz="2800" dirty="0"/>
              <a:t>Ø    одевать детей в соответствии температурными условиями, не допускать переохлаждения или перегревания организма детей и  перед началом отопительного периода при понижении температуры воздуха в помещении ниже 18-20 градусов С надевать на детей утепленную одежду.</a:t>
            </a:r>
          </a:p>
          <a:p>
            <a:pPr algn="just"/>
            <a:r>
              <a:rPr lang="ru-RU" sz="2800" dirty="0"/>
              <a:t>Ø    детям иметь запасные вещи;</a:t>
            </a:r>
          </a:p>
          <a:p>
            <a:pPr algn="just"/>
            <a:r>
              <a:rPr lang="ru-RU" sz="2800" dirty="0"/>
              <a:t>Ø    постоянно следить за температурным и воздушным режимом, за изменениями погоды;</a:t>
            </a:r>
          </a:p>
          <a:p>
            <a:pPr algn="just"/>
            <a:r>
              <a:rPr lang="ru-RU" sz="2800" dirty="0"/>
              <a:t>Ø    во время прогулки не допускать намокание детской одежды и обуви;</a:t>
            </a:r>
          </a:p>
          <a:p>
            <a:pPr algn="just"/>
            <a:r>
              <a:rPr lang="ru-RU" sz="2800" dirty="0"/>
              <a:t>9.   Приводить ребенка в детский сад здоровым. Своевременно сообщать о возникновении инфекционного заболевания.</a:t>
            </a:r>
            <a:br>
              <a:rPr lang="ru-RU" sz="2800" dirty="0"/>
            </a:br>
            <a:r>
              <a:rPr lang="ru-RU" sz="2800" dirty="0"/>
              <a:t>   10.  Соблюдать правила пожарной безопасности. До наступления отопительного сезона, при включении дополнительного обогрева с помощью масляных и других обогревателей, разрешенных к применению, неукоснительно соблюдать правила противопожарной безопасности</a:t>
            </a:r>
            <a:r>
              <a:rPr lang="ru-RU" sz="2800" dirty="0" smtClean="0"/>
              <a:t>.</a:t>
            </a:r>
            <a:endParaRPr lang="ru-RU" sz="2800" dirty="0"/>
          </a:p>
          <a:p>
            <a:pPr algn="ctr"/>
            <a:r>
              <a:rPr lang="ru-RU" sz="2800" b="1" dirty="0"/>
              <a:t> </a:t>
            </a:r>
            <a:r>
              <a:rPr lang="ru-RU" sz="2800" b="1" dirty="0" smtClean="0"/>
              <a:t>Помните!</a:t>
            </a:r>
            <a:r>
              <a:rPr lang="ru-RU" sz="2800" dirty="0"/>
              <a:t> </a:t>
            </a:r>
            <a:r>
              <a:rPr lang="ru-RU" sz="2800" b="1" i="1" dirty="0" smtClean="0"/>
              <a:t>Ребенок </a:t>
            </a:r>
            <a:r>
              <a:rPr lang="ru-RU" sz="2800" b="1" i="1" dirty="0"/>
              <a:t>берет пример с вас – родителей! Пусть ваш пример учит дисциплинированному поведению ребенка на улице и дома, на природе и на море… Старайтесь сделать все возможное, чтобы оградить детей от несчастных </a:t>
            </a:r>
            <a:r>
              <a:rPr lang="ru-RU" sz="2800" b="1" i="1" dirty="0" smtClean="0"/>
              <a:t>случаев!</a:t>
            </a:r>
            <a:endParaRPr lang="ru-RU" sz="2800" dirty="0"/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677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36004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родительском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124744"/>
            <a:ext cx="7992888" cy="554461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1600" dirty="0" smtClean="0"/>
              <a:t>     </a:t>
            </a:r>
            <a:r>
              <a:rPr lang="ru-RU" sz="1500" b="1" dirty="0" smtClean="0"/>
              <a:t>Родительское </a:t>
            </a:r>
            <a:r>
              <a:rPr lang="ru-RU" sz="1500" b="1" dirty="0"/>
              <a:t>собрание </a:t>
            </a:r>
            <a:r>
              <a:rPr lang="ru-RU" sz="1500" dirty="0"/>
              <a:t>- коллегиальный орган общественного </a:t>
            </a:r>
            <a:r>
              <a:rPr lang="ru-RU" sz="1500" dirty="0" smtClean="0"/>
              <a:t>самоуправления, </a:t>
            </a:r>
            <a:r>
              <a:rPr lang="ru-RU" sz="1500" dirty="0"/>
              <a:t>действующий в целях развития и совершенствования образовательного и воспитательного процесса, взаимодействия родительской общественности и </a:t>
            </a:r>
            <a:r>
              <a:rPr lang="ru-RU" sz="1500" dirty="0" smtClean="0"/>
              <a:t>Учреждения.</a:t>
            </a:r>
            <a:r>
              <a:rPr lang="en-US" sz="1500" dirty="0" smtClean="0"/>
              <a:t> </a:t>
            </a:r>
            <a:r>
              <a:rPr lang="ru-RU" sz="1500" dirty="0" smtClean="0"/>
              <a:t>В </a:t>
            </a:r>
            <a:r>
              <a:rPr lang="ru-RU" sz="1500" dirty="0"/>
              <a:t>состав Родительского собрания входят все родители (законные представители) воспитанников, посещающих Учреждение</a:t>
            </a:r>
            <a:r>
              <a:rPr lang="ru-RU" sz="1500" dirty="0" smtClean="0"/>
              <a:t>.</a:t>
            </a:r>
          </a:p>
          <a:p>
            <a:pPr marL="0" indent="0" algn="just">
              <a:buNone/>
            </a:pPr>
            <a:r>
              <a:rPr lang="ru-RU" sz="1500" b="1" dirty="0" smtClean="0"/>
              <a:t>Основными </a:t>
            </a:r>
            <a:r>
              <a:rPr lang="ru-RU" sz="1500" b="1" dirty="0"/>
              <a:t>задачами </a:t>
            </a:r>
            <a:r>
              <a:rPr lang="ru-RU" sz="1500" dirty="0"/>
              <a:t>Родительского собрания являются</a:t>
            </a:r>
            <a:r>
              <a:rPr lang="ru-RU" sz="1500" dirty="0" smtClean="0"/>
              <a:t>:</a:t>
            </a:r>
            <a:endParaRPr lang="ru-RU" sz="1500" dirty="0"/>
          </a:p>
          <a:p>
            <a:pPr marL="0" indent="0" algn="just">
              <a:buNone/>
            </a:pPr>
            <a:r>
              <a:rPr lang="ru-RU" sz="1500" dirty="0"/>
              <a:t>• совместная работа Родительского собрания и Учреждения по реализации государственной, окружной, городской политики в области дошкольного образования</a:t>
            </a:r>
            <a:r>
              <a:rPr lang="ru-RU" sz="1500" dirty="0" smtClean="0"/>
              <a:t>;</a:t>
            </a:r>
            <a:endParaRPr lang="ru-RU" sz="1500" dirty="0"/>
          </a:p>
          <a:p>
            <a:pPr marL="0" indent="0" algn="just">
              <a:buNone/>
            </a:pPr>
            <a:r>
              <a:rPr lang="ru-RU" sz="1500" dirty="0"/>
              <a:t>• рассмотрение и обсуждение основных направлений развития Учреждения</a:t>
            </a:r>
            <a:r>
              <a:rPr lang="ru-RU" sz="1500" dirty="0" smtClean="0"/>
              <a:t>;</a:t>
            </a:r>
            <a:endParaRPr lang="ru-RU" sz="1500" dirty="0"/>
          </a:p>
          <a:p>
            <a:pPr marL="0" indent="0" algn="just">
              <a:buNone/>
            </a:pPr>
            <a:r>
              <a:rPr lang="ru-RU" sz="1500" dirty="0"/>
              <a:t>• рассмотрение </a:t>
            </a:r>
            <a:r>
              <a:rPr lang="ru-RU" sz="1500" dirty="0" smtClean="0"/>
              <a:t>организации </a:t>
            </a:r>
            <a:r>
              <a:rPr lang="ru-RU" sz="1500" dirty="0"/>
              <a:t>дополнительных платных услуг в Учреждении</a:t>
            </a:r>
            <a:r>
              <a:rPr lang="ru-RU" sz="1500" dirty="0" smtClean="0"/>
              <a:t>;</a:t>
            </a:r>
            <a:endParaRPr lang="ru-RU" sz="1500" dirty="0"/>
          </a:p>
          <a:p>
            <a:pPr marL="0" indent="0" algn="just">
              <a:buNone/>
            </a:pPr>
            <a:r>
              <a:rPr lang="ru-RU" sz="1500" dirty="0"/>
              <a:t>• координация действий родительской общественности и педагогического коллектива Учреждения по вопросам образования, воспитания, </a:t>
            </a:r>
            <a:r>
              <a:rPr lang="ru-RU" sz="1500" dirty="0" smtClean="0"/>
              <a:t>оздоровления, </a:t>
            </a:r>
            <a:r>
              <a:rPr lang="ru-RU" sz="1500" dirty="0"/>
              <a:t>развития </a:t>
            </a:r>
            <a:r>
              <a:rPr lang="ru-RU" sz="1500" dirty="0" smtClean="0"/>
              <a:t>и пребывания воспитанников.</a:t>
            </a:r>
          </a:p>
          <a:p>
            <a:pPr marL="0" indent="0" algn="just">
              <a:buNone/>
            </a:pPr>
            <a:r>
              <a:rPr lang="ru-RU" sz="1500" b="1" dirty="0" smtClean="0"/>
              <a:t>Родительское</a:t>
            </a:r>
            <a:r>
              <a:rPr lang="ru-RU" sz="1500" dirty="0" smtClean="0"/>
              <a:t> </a:t>
            </a:r>
            <a:r>
              <a:rPr lang="ru-RU" sz="1500" dirty="0"/>
              <a:t>собрание </a:t>
            </a:r>
            <a:r>
              <a:rPr lang="ru-RU" sz="1500" b="1" dirty="0" smtClean="0"/>
              <a:t>имеет право</a:t>
            </a:r>
            <a:r>
              <a:rPr lang="ru-RU" sz="1500" dirty="0" smtClean="0"/>
              <a:t>:</a:t>
            </a:r>
            <a:endParaRPr lang="ru-RU" sz="1500" dirty="0"/>
          </a:p>
          <a:p>
            <a:pPr marL="0" indent="0" algn="just">
              <a:buNone/>
            </a:pPr>
            <a:r>
              <a:rPr lang="ru-RU" sz="1500" dirty="0"/>
              <a:t>• выбирать Родительский комитет </a:t>
            </a:r>
            <a:r>
              <a:rPr lang="ru-RU" sz="1500" dirty="0" smtClean="0"/>
              <a:t>группы и </a:t>
            </a:r>
            <a:r>
              <a:rPr lang="ru-RU" sz="1500" dirty="0"/>
              <a:t>требовать у Родительского </a:t>
            </a:r>
            <a:r>
              <a:rPr lang="ru-RU" sz="1500" dirty="0" smtClean="0"/>
              <a:t>комитета </a:t>
            </a:r>
            <a:r>
              <a:rPr lang="ru-RU" sz="1500" dirty="0"/>
              <a:t>выполнения и (или) контроля выполнения его решений</a:t>
            </a:r>
            <a:r>
              <a:rPr lang="ru-RU" sz="1500" dirty="0" smtClean="0"/>
              <a:t>. Родительский комитет ответственный за сбор денежных средств.</a:t>
            </a:r>
            <a:endParaRPr lang="ru-RU" sz="1500" dirty="0"/>
          </a:p>
          <a:p>
            <a:pPr marL="0" indent="0" algn="just">
              <a:buNone/>
            </a:pPr>
            <a:r>
              <a:rPr lang="ru-RU" sz="1500" dirty="0" smtClean="0"/>
              <a:t>Каждый </a:t>
            </a:r>
            <a:r>
              <a:rPr lang="ru-RU" sz="1500" dirty="0"/>
              <a:t>член Родительского собрания </a:t>
            </a:r>
            <a:r>
              <a:rPr lang="ru-RU" sz="1500" b="1" dirty="0"/>
              <a:t>имеет право</a:t>
            </a:r>
            <a:r>
              <a:rPr lang="ru-RU" sz="1500" dirty="0" smtClean="0"/>
              <a:t>:</a:t>
            </a:r>
            <a:endParaRPr lang="ru-RU" sz="1500" dirty="0"/>
          </a:p>
          <a:p>
            <a:pPr marL="0" indent="0" algn="just">
              <a:buNone/>
            </a:pPr>
            <a:r>
              <a:rPr lang="ru-RU" sz="1500" dirty="0"/>
              <a:t>• потребовать обсуждения Родительским собранием любого вопроса, входящего в его компетенцию, если это предложение поддержит не менее одной трети членов собрания</a:t>
            </a:r>
            <a:r>
              <a:rPr lang="ru-RU" sz="1500" dirty="0" smtClean="0"/>
              <a:t>;</a:t>
            </a:r>
            <a:endParaRPr lang="ru-RU" sz="1500" dirty="0"/>
          </a:p>
          <a:p>
            <a:pPr marL="0" indent="0" algn="just">
              <a:buNone/>
            </a:pPr>
            <a:r>
              <a:rPr lang="ru-RU" sz="1500" dirty="0"/>
              <a:t>• при несогласии с решением Родительского собрания высказывать свое мотивированное мнение, которое должно быть занесено в протокол</a:t>
            </a:r>
            <a:r>
              <a:rPr lang="ru-RU" sz="1500" dirty="0" smtClean="0"/>
              <a:t>.</a:t>
            </a:r>
          </a:p>
          <a:p>
            <a:pPr marL="0" indent="0" algn="just">
              <a:buNone/>
            </a:pPr>
            <a:r>
              <a:rPr lang="ru-RU" sz="1500" dirty="0" smtClean="0"/>
              <a:t>     Заседания </a:t>
            </a:r>
            <a:r>
              <a:rPr lang="ru-RU" sz="1500" dirty="0"/>
              <a:t>Родительского собрания правомочны, если на них присутствует не менее половины всех родителей (законных представителей) воспитанников </a:t>
            </a:r>
            <a:r>
              <a:rPr lang="ru-RU" sz="1500" dirty="0" smtClean="0"/>
              <a:t>группы.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426020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589199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32656"/>
            <a:ext cx="8136904" cy="612068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Родители (законные представители) обязаны передавать ребенка </a:t>
            </a:r>
            <a:r>
              <a:rPr lang="ru-RU" b="1" dirty="0"/>
              <a:t>ЛИЧНО ВОСПИТАТЕЛЮ.</a:t>
            </a:r>
            <a:endParaRPr lang="ru-RU" dirty="0"/>
          </a:p>
          <a:p>
            <a:r>
              <a:rPr lang="ru-RU" dirty="0"/>
              <a:t>Забирать ребёнка из детского сада обязаны </a:t>
            </a:r>
            <a:r>
              <a:rPr lang="ru-RU" b="1" dirty="0"/>
              <a:t>Родители</a:t>
            </a:r>
            <a:r>
              <a:rPr lang="ru-RU" dirty="0"/>
              <a:t>. В случае, когда ребенка забирают близкие родственники или  посторонним лицам забирать ребёнка можно только на основании </a:t>
            </a:r>
            <a:r>
              <a:rPr lang="ru-RU" b="1" dirty="0"/>
              <a:t>доверенности</a:t>
            </a:r>
            <a:r>
              <a:rPr lang="ru-RU" dirty="0"/>
              <a:t> от родителей, заверенной </a:t>
            </a:r>
            <a:r>
              <a:rPr lang="ru-RU" b="1" dirty="0"/>
              <a:t>нотариусом.</a:t>
            </a:r>
            <a:endParaRPr lang="ru-RU" dirty="0"/>
          </a:p>
          <a:p>
            <a:r>
              <a:rPr lang="ru-RU" dirty="0"/>
              <a:t>Ребёнок должен знать свой адрес, фамилию, имя, отчество родителей и их телефон.</a:t>
            </a:r>
          </a:p>
          <a:p>
            <a:r>
              <a:rPr lang="ru-RU" b="1" dirty="0"/>
              <a:t>          </a:t>
            </a:r>
            <a:r>
              <a:rPr lang="ru-RU" b="1" dirty="0" smtClean="0"/>
              <a:t>                     </a:t>
            </a:r>
            <a:r>
              <a:rPr lang="ru-RU" b="1" dirty="0"/>
              <a:t> КАТЕГОРИЧЕСКИ ЗАПРЕЩАЕТСЯ ПРИНОСИТЬ В </a:t>
            </a:r>
            <a:r>
              <a:rPr lang="ru-RU" b="1" dirty="0" smtClean="0"/>
              <a:t>МАДОУ</a:t>
            </a:r>
            <a:r>
              <a:rPr lang="ru-RU" b="1" dirty="0"/>
              <a:t>:</a:t>
            </a:r>
            <a:endParaRPr lang="ru-RU" dirty="0"/>
          </a:p>
          <a:p>
            <a:r>
              <a:rPr lang="ru-RU" dirty="0"/>
              <a:t>-острые, режущие, стеклянные предметы, драгоценности (золотые украшения, мобильные телефоны, ножницы, ножи, булавки, гвозди, баллончики с распылителями, гайки, шурупы, батарейки…). В противном случае ДОУ не несет ответственности за сохранность изделий и жизнь и здоровье детей;</a:t>
            </a:r>
          </a:p>
          <a:p>
            <a:r>
              <a:rPr lang="ru-RU" dirty="0"/>
              <a:t>-мелкие предметы (бусинки, пуговицы, монеты и т.д.);</a:t>
            </a:r>
          </a:p>
          <a:p>
            <a:r>
              <a:rPr lang="ru-RU" dirty="0"/>
              <a:t>-таблетки (лечение ребёнка проводится дома, под наблюдением врача);</a:t>
            </a:r>
          </a:p>
          <a:p>
            <a:r>
              <a:rPr lang="ru-RU" dirty="0"/>
              <a:t>-запрещается ношение в детском саду пляжной обуви, без задников (шлёпанцы), так как они </a:t>
            </a:r>
            <a:r>
              <a:rPr lang="ru-RU" dirty="0" err="1"/>
              <a:t>травмоопасны</a:t>
            </a:r>
            <a:r>
              <a:rPr lang="ru-RU" dirty="0"/>
              <a:t> и вредят здоровью детей;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                      </a:t>
            </a:r>
            <a:r>
              <a:rPr lang="ru-RU" dirty="0" smtClean="0"/>
              <a:t>             </a:t>
            </a:r>
            <a:r>
              <a:rPr lang="ru-RU" dirty="0"/>
              <a:t> </a:t>
            </a:r>
            <a:r>
              <a:rPr lang="ru-RU" b="1" dirty="0"/>
              <a:t>BO ИЗБЕЖАНИИ ОТРАВЛЕНИЙ У ДЕТЕЙ ЗАПРЕЩАЕТСЯ:</a:t>
            </a:r>
            <a:endParaRPr lang="ru-RU" dirty="0"/>
          </a:p>
          <a:p>
            <a:r>
              <a:rPr lang="ru-RU" dirty="0"/>
              <a:t>- приносить в детский сад из дома еду, угощения и напитки;</a:t>
            </a:r>
          </a:p>
          <a:p>
            <a:r>
              <a:rPr lang="ru-RU" dirty="0"/>
              <a:t>-приносить во время празднований Дней рождений детей в детский сад кондитерские изделия, содержащие масляные и </a:t>
            </a:r>
            <a:r>
              <a:rPr lang="ru-RU" dirty="0" err="1"/>
              <a:t>безейные</a:t>
            </a:r>
            <a:r>
              <a:rPr lang="ru-RU" dirty="0"/>
              <a:t> крема;</a:t>
            </a:r>
          </a:p>
          <a:p>
            <a:r>
              <a:rPr lang="ru-RU" dirty="0"/>
              <a:t> -приносить в детский сад и ограничить дома употребление жевательной резинки.</a:t>
            </a:r>
          </a:p>
          <a:p>
            <a:r>
              <a:rPr lang="ru-RU" dirty="0"/>
              <a:t>Если у ребёнка накануне прихода в детский сад были </a:t>
            </a:r>
            <a:r>
              <a:rPr lang="ru-RU" b="1" dirty="0"/>
              <a:t>проблемы со</a:t>
            </a:r>
            <a:r>
              <a:rPr lang="ru-RU" dirty="0"/>
              <a:t>  здоровьем (температура, рвота, расстройство желудка, высыпания и т.д.), необходимо </a:t>
            </a:r>
            <a:r>
              <a:rPr lang="ru-RU" b="1" dirty="0"/>
              <a:t>обязательно ставить в известность</a:t>
            </a:r>
            <a:r>
              <a:rPr lang="ru-RU" dirty="0"/>
              <a:t> воспитателя и медицинскую сестру.</a:t>
            </a:r>
          </a:p>
          <a:p>
            <a:r>
              <a:rPr lang="ru-RU" dirty="0"/>
              <a:t> </a:t>
            </a:r>
            <a:r>
              <a:rPr lang="ru-RU" b="1" dirty="0"/>
              <a:t>Детский сад - для посещения здоровых детей</a:t>
            </a:r>
            <a:r>
              <a:rPr lang="ru-RU" dirty="0"/>
              <a:t>! </a:t>
            </a:r>
            <a:r>
              <a:rPr lang="ru-RU" b="1" dirty="0"/>
              <a:t>Больным</a:t>
            </a:r>
            <a:r>
              <a:rPr lang="ru-RU" dirty="0"/>
              <a:t> детям детский сад посещать </a:t>
            </a:r>
            <a:r>
              <a:rPr lang="ru-RU" b="1" dirty="0"/>
              <a:t>запрещается</a:t>
            </a:r>
            <a:r>
              <a:rPr lang="ru-RU" dirty="0"/>
              <a:t> во избежание распространения инфекции среди детского коллектива.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669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24935" cy="79208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взаимодействия с МЦБ МУГ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5" y="1988840"/>
            <a:ext cx="7706816" cy="3922382"/>
          </a:xfrm>
        </p:spPr>
        <p:txBody>
          <a:bodyPr/>
          <a:lstStyle/>
          <a:p>
            <a:pPr algn="just"/>
            <a:r>
              <a:rPr lang="ru-RU" dirty="0" smtClean="0"/>
              <a:t>С 01.10.2020 года бухгалтерское обслуживание финансово-хозяйственной деятельности учреждения будет осуществлять </a:t>
            </a:r>
            <a:r>
              <a:rPr lang="ru-RU" dirty="0" err="1" smtClean="0"/>
              <a:t>Сормовский</a:t>
            </a:r>
            <a:r>
              <a:rPr lang="ru-RU" dirty="0" smtClean="0"/>
              <a:t> филиал МБУ «МЦБ МУГ»</a:t>
            </a:r>
          </a:p>
          <a:p>
            <a:pPr algn="just"/>
            <a:r>
              <a:rPr lang="ru-RU" dirty="0" smtClean="0"/>
              <a:t>Документы для родителей будут производить специалисты отдела бухгалтерского учета нефинансовых активов (справки, учет родительской платы, ведение выплатных дет и начисления и пр., адрес ул. Энгельса, дом 2)</a:t>
            </a:r>
          </a:p>
          <a:p>
            <a:pPr algn="just"/>
            <a:r>
              <a:rPr lang="ru-RU" dirty="0" smtClean="0"/>
              <a:t>Взаимодействие будет осуществляться через делопроизводителя дошкольного учреждения в сроки установленные регламентом.</a:t>
            </a:r>
          </a:p>
        </p:txBody>
      </p:sp>
    </p:spTree>
    <p:extLst>
      <p:ext uri="{BB962C8B-B14F-4D97-AF65-F5344CB8AC3E}">
        <p14:creationId xmlns:p14="http://schemas.microsoft.com/office/powerpoint/2010/main" val="259781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40960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расходовании денежных средств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5" cy="540060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Бюджетные средства</a:t>
            </a:r>
            <a:r>
              <a:rPr lang="ru-RU" dirty="0"/>
              <a:t> -</a:t>
            </a:r>
            <a:r>
              <a:rPr lang="ru-RU" b="1" dirty="0"/>
              <a:t> Субсидия автономным дошкольным образовательным учреждениям на финансовое обеспечение муниципального задания за счет областного бюджета:</a:t>
            </a:r>
            <a:endParaRPr lang="ru-RU" dirty="0"/>
          </a:p>
          <a:p>
            <a:r>
              <a:rPr lang="ru-RU" u="sng" dirty="0"/>
              <a:t>1. Оборудование (статья 310312)</a:t>
            </a:r>
            <a:endParaRPr lang="ru-RU" dirty="0"/>
          </a:p>
          <a:p>
            <a:r>
              <a:rPr lang="ru-RU" b="1" dirty="0"/>
              <a:t>- </a:t>
            </a:r>
            <a:r>
              <a:rPr lang="ru-RU" dirty="0"/>
              <a:t>ООО «</a:t>
            </a:r>
            <a:r>
              <a:rPr lang="ru-RU" dirty="0" err="1"/>
              <a:t>Версона</a:t>
            </a:r>
            <a:r>
              <a:rPr lang="ru-RU" dirty="0"/>
              <a:t>» </a:t>
            </a:r>
            <a:r>
              <a:rPr lang="ru-RU" b="1" dirty="0"/>
              <a:t>детская мебель (</a:t>
            </a:r>
            <a:r>
              <a:rPr lang="ru-RU" dirty="0"/>
              <a:t>шкаф для пособий -5 шт., шкаф для пособий № 2-1 </a:t>
            </a:r>
            <a:r>
              <a:rPr lang="ru-RU" dirty="0" smtClean="0"/>
              <a:t>шт.);</a:t>
            </a:r>
            <a:endParaRPr lang="ru-RU" dirty="0"/>
          </a:p>
          <a:p>
            <a:r>
              <a:rPr lang="ru-RU" dirty="0"/>
              <a:t>- ИП Овсянников А.В. детская мебель (кукольный спальный уголок, парикмахерская</a:t>
            </a:r>
            <a:r>
              <a:rPr lang="ru-RU" dirty="0" smtClean="0"/>
              <a:t>);</a:t>
            </a:r>
            <a:endParaRPr lang="ru-RU" dirty="0"/>
          </a:p>
          <a:p>
            <a:r>
              <a:rPr lang="ru-RU" b="1" dirty="0"/>
              <a:t>- </a:t>
            </a:r>
            <a:r>
              <a:rPr lang="ru-RU" dirty="0"/>
              <a:t>ООО «</a:t>
            </a:r>
            <a:r>
              <a:rPr lang="ru-RU" dirty="0" err="1"/>
              <a:t>Саксес</a:t>
            </a:r>
            <a:r>
              <a:rPr lang="ru-RU" dirty="0"/>
              <a:t> НН» </a:t>
            </a:r>
            <a:r>
              <a:rPr lang="ru-RU" b="1" dirty="0"/>
              <a:t>костюмы праздничные детские</a:t>
            </a:r>
            <a:r>
              <a:rPr lang="ru-RU" dirty="0"/>
              <a:t> -20 </a:t>
            </a:r>
            <a:r>
              <a:rPr lang="ru-RU" dirty="0" smtClean="0"/>
              <a:t>шт</a:t>
            </a:r>
            <a:r>
              <a:rPr lang="ru-RU" dirty="0"/>
              <a:t>.</a:t>
            </a:r>
            <a:r>
              <a:rPr lang="ru-RU" dirty="0" smtClean="0"/>
              <a:t>, </a:t>
            </a:r>
            <a:r>
              <a:rPr lang="ru-RU" dirty="0" smtClean="0"/>
              <a:t>костюм </a:t>
            </a:r>
            <a:r>
              <a:rPr lang="ru-RU" dirty="0"/>
              <a:t>«Рыбка» 1 шт</a:t>
            </a:r>
            <a:r>
              <a:rPr lang="ru-RU" dirty="0" smtClean="0"/>
              <a:t>.;</a:t>
            </a:r>
            <a:endParaRPr lang="ru-RU" dirty="0"/>
          </a:p>
          <a:p>
            <a:r>
              <a:rPr lang="ru-RU" b="1" dirty="0"/>
              <a:t>- </a:t>
            </a:r>
            <a:r>
              <a:rPr lang="ru-RU" dirty="0"/>
              <a:t>ИП «</a:t>
            </a:r>
            <a:r>
              <a:rPr lang="ru-RU" dirty="0" err="1"/>
              <a:t>Матвейчев</a:t>
            </a:r>
            <a:r>
              <a:rPr lang="ru-RU" dirty="0"/>
              <a:t> А.К.» </a:t>
            </a:r>
            <a:r>
              <a:rPr lang="ru-RU" b="1" dirty="0"/>
              <a:t>композиция уличных фигур к 75-летию Победы и 9 </a:t>
            </a:r>
            <a:r>
              <a:rPr lang="ru-RU" b="1" dirty="0" smtClean="0"/>
              <a:t>мая</a:t>
            </a:r>
            <a:r>
              <a:rPr lang="ru-RU" dirty="0" smtClean="0"/>
              <a:t>;              </a:t>
            </a:r>
            <a:endParaRPr lang="ru-RU" dirty="0"/>
          </a:p>
          <a:p>
            <a:r>
              <a:rPr lang="ru-RU" b="1" dirty="0"/>
              <a:t>- </a:t>
            </a:r>
            <a:r>
              <a:rPr lang="ru-RU" dirty="0"/>
              <a:t>ООО «Парус» </a:t>
            </a:r>
            <a:r>
              <a:rPr lang="ru-RU" b="1" dirty="0"/>
              <a:t>оборудование для ИКТ</a:t>
            </a:r>
            <a:r>
              <a:rPr lang="ru-RU" dirty="0"/>
              <a:t> -проектор </a:t>
            </a:r>
            <a:r>
              <a:rPr lang="en-US" dirty="0" err="1"/>
              <a:t>Vivitek</a:t>
            </a:r>
            <a:r>
              <a:rPr lang="ru-RU" dirty="0"/>
              <a:t>-6 шт., МФУ лазерный </a:t>
            </a:r>
            <a:r>
              <a:rPr lang="en-US" dirty="0"/>
              <a:t>Canon</a:t>
            </a:r>
            <a:r>
              <a:rPr lang="ru-RU" dirty="0"/>
              <a:t>-1шт., колонки </a:t>
            </a:r>
            <a:r>
              <a:rPr lang="en-US" dirty="0"/>
              <a:t>SVEN</a:t>
            </a:r>
            <a:r>
              <a:rPr lang="ru-RU" dirty="0"/>
              <a:t>, ламинатор А4, валы 2 шт., телевизор </a:t>
            </a:r>
            <a:r>
              <a:rPr lang="en-US" dirty="0"/>
              <a:t>Supra</a:t>
            </a:r>
            <a:r>
              <a:rPr lang="ru-RU" dirty="0"/>
              <a:t>-2 шт</a:t>
            </a:r>
            <a:r>
              <a:rPr lang="ru-RU" dirty="0" smtClean="0"/>
              <a:t>.;</a:t>
            </a:r>
            <a:endParaRPr lang="ru-RU" dirty="0"/>
          </a:p>
          <a:p>
            <a:r>
              <a:rPr lang="ru-RU" b="1" dirty="0"/>
              <a:t>- </a:t>
            </a:r>
            <a:r>
              <a:rPr lang="ru-RU" dirty="0"/>
              <a:t>ИП «Котляр Т.В.» </a:t>
            </a:r>
            <a:r>
              <a:rPr lang="ru-RU" b="1" dirty="0"/>
              <a:t>цифровое пианино</a:t>
            </a:r>
            <a:r>
              <a:rPr lang="ru-RU" dirty="0"/>
              <a:t> </a:t>
            </a:r>
            <a:r>
              <a:rPr lang="en-US" dirty="0"/>
              <a:t>Kurzweil M</a:t>
            </a:r>
            <a:r>
              <a:rPr lang="ru-RU" dirty="0"/>
              <a:t>230 </a:t>
            </a:r>
            <a:r>
              <a:rPr lang="en-US" dirty="0"/>
              <a:t>WH </a:t>
            </a:r>
            <a:r>
              <a:rPr lang="ru-RU" dirty="0"/>
              <a:t>с </a:t>
            </a:r>
            <a:r>
              <a:rPr lang="ru-RU" dirty="0" err="1"/>
              <a:t>банкеткой</a:t>
            </a:r>
            <a:r>
              <a:rPr lang="ru-RU" dirty="0"/>
              <a:t>, стойка микрофонная «Журавль» -2 шт., вокальная радиосистема с ручным передатчиком и проводом </a:t>
            </a:r>
            <a:r>
              <a:rPr lang="en-US" dirty="0" err="1"/>
              <a:t>Sennheiser</a:t>
            </a:r>
            <a:r>
              <a:rPr lang="en-US" dirty="0"/>
              <a:t> XSW</a:t>
            </a:r>
            <a:r>
              <a:rPr lang="ru-RU" dirty="0"/>
              <a:t> </a:t>
            </a:r>
            <a:r>
              <a:rPr lang="ru-RU" dirty="0" smtClean="0"/>
              <a:t>1-825;</a:t>
            </a:r>
            <a:endParaRPr lang="ru-RU" dirty="0"/>
          </a:p>
          <a:p>
            <a:r>
              <a:rPr lang="ru-RU" b="1" dirty="0"/>
              <a:t>- </a:t>
            </a:r>
            <a:r>
              <a:rPr lang="ru-RU" dirty="0"/>
              <a:t>АО «</a:t>
            </a:r>
            <a:r>
              <a:rPr lang="ru-RU" dirty="0" err="1"/>
              <a:t>Матвейчева</a:t>
            </a:r>
            <a:r>
              <a:rPr lang="ru-RU" dirty="0"/>
              <a:t> С.В.» </a:t>
            </a:r>
            <a:r>
              <a:rPr lang="ru-RU" b="1" dirty="0"/>
              <a:t>композиции уличных фигур</a:t>
            </a:r>
            <a:r>
              <a:rPr lang="ru-RU" dirty="0"/>
              <a:t> «Светофор», Незнайка и его друзья», «Домики», «Регулировщик- мальчик</a:t>
            </a:r>
            <a:r>
              <a:rPr lang="ru-RU" dirty="0" smtClean="0"/>
              <a:t>»;</a:t>
            </a:r>
            <a:endParaRPr lang="ru-RU" dirty="0"/>
          </a:p>
          <a:p>
            <a:r>
              <a:rPr lang="ru-RU" b="1" dirty="0"/>
              <a:t>-</a:t>
            </a:r>
            <a:r>
              <a:rPr lang="ru-RU" dirty="0"/>
              <a:t>АО «Хохломская роспись» </a:t>
            </a:r>
            <a:r>
              <a:rPr lang="ru-RU" b="1" dirty="0"/>
              <a:t>гарнитур детской мебели </a:t>
            </a:r>
            <a:r>
              <a:rPr lang="ru-RU" dirty="0"/>
              <a:t>(уголок конструктора), гарнитур мебели (тумба для пособий «Курочка»), стул детский «Дружок» -25 шт</a:t>
            </a:r>
            <a:r>
              <a:rPr lang="ru-RU" dirty="0" smtClean="0"/>
              <a:t>.;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131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116632"/>
            <a:ext cx="7706816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2"/>
            <a:ext cx="8568951" cy="6480720"/>
          </a:xfrm>
        </p:spPr>
        <p:txBody>
          <a:bodyPr>
            <a:normAutofit fontScale="77500" lnSpcReduction="20000"/>
          </a:bodyPr>
          <a:lstStyle/>
          <a:p>
            <a:r>
              <a:rPr lang="ru-RU" u="sng" dirty="0"/>
              <a:t>2. Материалы (статья 346500).</a:t>
            </a:r>
            <a:endParaRPr lang="ru-RU" dirty="0"/>
          </a:p>
          <a:p>
            <a:pPr algn="just"/>
            <a:r>
              <a:rPr lang="ru-RU" b="1" dirty="0"/>
              <a:t>- </a:t>
            </a:r>
            <a:r>
              <a:rPr lang="ru-RU" dirty="0"/>
              <a:t>ООО «Самсон НН» </a:t>
            </a:r>
            <a:r>
              <a:rPr lang="ru-RU" b="1" dirty="0" smtClean="0"/>
              <a:t>канцтовары</a:t>
            </a:r>
            <a:r>
              <a:rPr lang="ru-RU" dirty="0" smtClean="0"/>
              <a:t> </a:t>
            </a:r>
            <a:r>
              <a:rPr lang="ru-RU" dirty="0"/>
              <a:t>(альбомы д/рис</a:t>
            </a:r>
            <a:r>
              <a:rPr lang="ru-RU" dirty="0" smtClean="0"/>
              <a:t>.-40 </a:t>
            </a:r>
            <a:r>
              <a:rPr lang="ru-RU" dirty="0"/>
              <a:t>шт., блокнот д/рис.-100 шт., бумага писчая-50 шт., бумага </a:t>
            </a:r>
            <a:r>
              <a:rPr lang="ru-RU" dirty="0" smtClean="0"/>
              <a:t>цветная-40 </a:t>
            </a:r>
            <a:r>
              <a:rPr lang="ru-RU" dirty="0"/>
              <a:t>шт., гуашь-40 шт., 4а для лепки-15 шт., </a:t>
            </a:r>
            <a:r>
              <a:rPr lang="ru-RU" dirty="0" smtClean="0"/>
              <a:t>карандаш чернографитный-50 </a:t>
            </a:r>
            <a:r>
              <a:rPr lang="ru-RU" dirty="0"/>
              <a:t>шт., карандаши цветные-120 </a:t>
            </a:r>
            <a:r>
              <a:rPr lang="ru-RU" dirty="0" smtClean="0"/>
              <a:t>шт., </a:t>
            </a:r>
            <a:r>
              <a:rPr lang="ru-RU" dirty="0"/>
              <a:t>картон </a:t>
            </a:r>
            <a:r>
              <a:rPr lang="ru-RU" dirty="0" smtClean="0"/>
              <a:t>белый-40 </a:t>
            </a:r>
            <a:r>
              <a:rPr lang="ru-RU" dirty="0"/>
              <a:t>шт., картон цветной-120 шт., кисть-200 шт., клей ПВА-90 шт., клей-карандаш-110 шт., клейкая лента упаковочная-20 шт., клейкая лента канц.-2 шт., </a:t>
            </a:r>
            <a:r>
              <a:rPr lang="ru-RU" dirty="0" err="1"/>
              <a:t>коррек</a:t>
            </a:r>
            <a:r>
              <a:rPr lang="ru-RU" dirty="0"/>
              <a:t>. жидкость-20 шт., краски акварельные </a:t>
            </a:r>
            <a:r>
              <a:rPr lang="ru-RU" dirty="0" smtClean="0"/>
              <a:t>50 </a:t>
            </a:r>
            <a:r>
              <a:rPr lang="ru-RU" dirty="0"/>
              <a:t>шт., магниты малого диаметра-20 шт., ножницы Пифагор-10 шт., папка-конверт с кнопкой-40 шт., папки-файлы-20 шт., </a:t>
            </a:r>
            <a:r>
              <a:rPr lang="ru-RU" dirty="0" err="1"/>
              <a:t>пластелин</a:t>
            </a:r>
            <a:r>
              <a:rPr lang="ru-RU" dirty="0"/>
              <a:t> </a:t>
            </a:r>
            <a:r>
              <a:rPr lang="ru-RU" dirty="0" smtClean="0"/>
              <a:t>мягкий-60 </a:t>
            </a:r>
            <a:r>
              <a:rPr lang="ru-RU" dirty="0"/>
              <a:t>шт., пленки-заготовки д/ламенирования-4 шт., резинка стир</a:t>
            </a:r>
            <a:r>
              <a:rPr lang="ru-RU" dirty="0" smtClean="0"/>
              <a:t>.-10 </a:t>
            </a:r>
            <a:r>
              <a:rPr lang="ru-RU" dirty="0"/>
              <a:t>шт., ручка </a:t>
            </a:r>
            <a:r>
              <a:rPr lang="ru-RU" dirty="0" smtClean="0"/>
              <a:t>шариковая-1 </a:t>
            </a:r>
            <a:r>
              <a:rPr lang="ru-RU" dirty="0" err="1" smtClean="0"/>
              <a:t>уп</a:t>
            </a:r>
            <a:r>
              <a:rPr lang="ru-RU" dirty="0" smtClean="0"/>
              <a:t>, </a:t>
            </a:r>
            <a:r>
              <a:rPr lang="ru-RU" dirty="0"/>
              <a:t>скоросшиватель пластиковый-40 шт., тетрадь-40 шт., </a:t>
            </a:r>
            <a:r>
              <a:rPr lang="ru-RU" dirty="0" smtClean="0"/>
              <a:t>фломастеры-50 </a:t>
            </a:r>
            <a:r>
              <a:rPr lang="ru-RU" dirty="0"/>
              <a:t>шт., цветная бумага 2-стор.-155 шт., цветная бумага барх.-20 шт.);</a:t>
            </a:r>
          </a:p>
          <a:p>
            <a:r>
              <a:rPr lang="ru-RU" b="1" dirty="0"/>
              <a:t>- </a:t>
            </a:r>
            <a:r>
              <a:rPr lang="ru-RU" dirty="0"/>
              <a:t>ИП «</a:t>
            </a:r>
            <a:r>
              <a:rPr lang="ru-RU" dirty="0" err="1"/>
              <a:t>Паксеева</a:t>
            </a:r>
            <a:r>
              <a:rPr lang="ru-RU" dirty="0"/>
              <a:t> Е.С.» покупка тонера </a:t>
            </a:r>
            <a:r>
              <a:rPr lang="ru-RU" b="1" dirty="0"/>
              <a:t>для картриджа и </a:t>
            </a:r>
            <a:r>
              <a:rPr lang="ru-RU" b="1" dirty="0" smtClean="0"/>
              <a:t>барабана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b="1" dirty="0"/>
              <a:t>- </a:t>
            </a:r>
            <a:r>
              <a:rPr lang="ru-RU" dirty="0"/>
              <a:t>ИП «Прусакова И.В.» </a:t>
            </a:r>
            <a:r>
              <a:rPr lang="ru-RU" b="1" dirty="0"/>
              <a:t>канцтовары</a:t>
            </a:r>
            <a:r>
              <a:rPr lang="ru-RU" dirty="0"/>
              <a:t> (альбом д/рисования-490 шт., бумага «Светокопия» -50 шт., карандаши цветные-204 шт., клей ПВА-15 шт., клей-карандаш-20 шт., краски-154 шт., папки-файлы-3 шт., пластилин -190 шт., скобы-20 </a:t>
            </a:r>
            <a:r>
              <a:rPr lang="ru-RU" dirty="0" err="1"/>
              <a:t>уп</a:t>
            </a:r>
            <a:r>
              <a:rPr lang="ru-RU" dirty="0"/>
              <a:t>., скоросшиватель пластиковый- 2</a:t>
            </a:r>
            <a:r>
              <a:rPr lang="ru-RU" dirty="0" smtClean="0"/>
              <a:t>0 </a:t>
            </a:r>
            <a:r>
              <a:rPr lang="ru-RU" dirty="0"/>
              <a:t>шт., фломастеры Пифагор – 4 шт</a:t>
            </a:r>
            <a:r>
              <a:rPr lang="ru-RU" dirty="0" smtClean="0"/>
              <a:t>.);</a:t>
            </a:r>
            <a:endParaRPr lang="ru-RU" dirty="0"/>
          </a:p>
          <a:p>
            <a:r>
              <a:rPr lang="ru-RU" dirty="0"/>
              <a:t>- ООО «Мастерская Сереброва» </a:t>
            </a:r>
            <a:r>
              <a:rPr lang="ru-RU" b="1" dirty="0"/>
              <a:t>музыкальные инструменты</a:t>
            </a:r>
            <a:r>
              <a:rPr lang="ru-RU" dirty="0"/>
              <a:t> (музыкальный конструктор «Волшебник»-1 шт., ложка станке-7 шт., ложки веерные-3 шт., ложки веерные «пятерка»-2 шт., трещотка пластинчатая «малютка»-2 шт., погремушка большая-3 шт., рубель с двумя резонаторами-2 шт., хлопушка-1 шт., кастаньеты-3 пары, тамбурин деревянный-1 шт., мешок для инструментов- 1 шт</a:t>
            </a:r>
            <a:r>
              <a:rPr lang="ru-RU" dirty="0" smtClean="0"/>
              <a:t>.);</a:t>
            </a:r>
            <a:endParaRPr lang="ru-RU" dirty="0"/>
          </a:p>
          <a:p>
            <a:r>
              <a:rPr lang="ru-RU" b="1" dirty="0"/>
              <a:t>-</a:t>
            </a:r>
            <a:r>
              <a:rPr lang="ru-RU" dirty="0"/>
              <a:t>ИП «</a:t>
            </a:r>
            <a:r>
              <a:rPr lang="ru-RU" dirty="0" err="1"/>
              <a:t>Вяльдина</a:t>
            </a:r>
            <a:r>
              <a:rPr lang="ru-RU" dirty="0"/>
              <a:t> С.В.» </a:t>
            </a:r>
            <a:r>
              <a:rPr lang="ru-RU" b="1" dirty="0"/>
              <a:t>музыкальные инструменты и игрушки</a:t>
            </a:r>
            <a:r>
              <a:rPr lang="ru-RU" dirty="0"/>
              <a:t> (барабан-7 шт., бубен-6 шт., ложка расписная-10 шт., колотушка колокольчик-8 шт., молоточек игровой музыкальный-10 шт., треугольник музыкальный-5 шт., мольберт двухсторонний детский-1 шт., набор Салон красоты Диана»-1 шт., мебель для кукол Газовая плита-1 шт., набор Супермаркет-1 шт., набор Механик-2 шт., игровой набор Магазин-2 шт., игровой набор Пост ДПС-1 шт., «Автовокзал, заправка, автосервис-1 шт., игровая ширма-4 шт., автомобиль «Такси»-1 шт., игровой набор Военная часть-1 шт., игровой комплект «Кроватка с </a:t>
            </a:r>
            <a:r>
              <a:rPr lang="ru-RU" dirty="0" err="1"/>
              <a:t>мяг</a:t>
            </a:r>
            <a:r>
              <a:rPr lang="ru-RU" dirty="0"/>
              <a:t>. Корз-1 шт</a:t>
            </a:r>
            <a:r>
              <a:rPr lang="ru-RU" dirty="0" smtClean="0"/>
              <a:t>.);</a:t>
            </a:r>
            <a:endParaRPr lang="ru-RU" dirty="0"/>
          </a:p>
          <a:p>
            <a:r>
              <a:rPr lang="ru-RU" b="1" dirty="0"/>
              <a:t>- </a:t>
            </a:r>
            <a:r>
              <a:rPr lang="ru-RU" dirty="0"/>
              <a:t>ООО «Бриз ПК» </a:t>
            </a:r>
            <a:r>
              <a:rPr lang="ru-RU" b="1" dirty="0"/>
              <a:t>чехол для песочницы</a:t>
            </a:r>
            <a:r>
              <a:rPr lang="ru-RU" dirty="0"/>
              <a:t> сложной формы-10 шт., флажки на ленте -12,0 </a:t>
            </a:r>
            <a:r>
              <a:rPr lang="ru-RU" dirty="0" err="1"/>
              <a:t>пог.м</a:t>
            </a:r>
            <a:r>
              <a:rPr lang="ru-RU" dirty="0" smtClean="0"/>
              <a:t>.;</a:t>
            </a:r>
            <a:endParaRPr lang="ru-RU" dirty="0"/>
          </a:p>
          <a:p>
            <a:r>
              <a:rPr lang="ru-RU" dirty="0"/>
              <a:t>- ООО «КТ «ЕНОТ» </a:t>
            </a:r>
            <a:r>
              <a:rPr lang="ru-RU" b="1" dirty="0"/>
              <a:t>баннер к 9 мая</a:t>
            </a:r>
            <a:r>
              <a:rPr lang="ru-RU" dirty="0"/>
              <a:t>- люверсы, </a:t>
            </a:r>
            <a:r>
              <a:rPr lang="ru-RU" dirty="0" smtClean="0"/>
              <a:t>макет;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83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96943" cy="2880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352927" cy="5472608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Бюджетные средства (иная субсидия на приобретение оборудования в рамках развития МТБ) </a:t>
            </a:r>
            <a:endParaRPr lang="ru-RU" dirty="0"/>
          </a:p>
          <a:p>
            <a:r>
              <a:rPr lang="ru-RU" dirty="0"/>
              <a:t>-ООО «ВЕС НН» </a:t>
            </a:r>
            <a:r>
              <a:rPr lang="ru-RU" b="1" dirty="0"/>
              <a:t>шкаф холодильный</a:t>
            </a:r>
            <a:r>
              <a:rPr lang="ru-RU" dirty="0"/>
              <a:t> Капри -2 шт. на сумму 83000 рублей.</a:t>
            </a:r>
          </a:p>
          <a:p>
            <a:r>
              <a:rPr lang="ru-RU" dirty="0"/>
              <a:t>-ООО «ВЕС НН» </a:t>
            </a:r>
            <a:r>
              <a:rPr lang="ru-RU" b="1" dirty="0"/>
              <a:t>стиральная машина</a:t>
            </a:r>
            <a:r>
              <a:rPr lang="ru-RU" dirty="0"/>
              <a:t> с сушкой </a:t>
            </a:r>
            <a:r>
              <a:rPr lang="en-US" dirty="0"/>
              <a:t>Daewoo</a:t>
            </a:r>
            <a:r>
              <a:rPr lang="ru-RU" dirty="0"/>
              <a:t>-1 шт., стиральная машина </a:t>
            </a:r>
            <a:r>
              <a:rPr lang="en-US" dirty="0"/>
              <a:t>Daewoo </a:t>
            </a:r>
            <a:r>
              <a:rPr lang="ru-RU" dirty="0"/>
              <a:t>-1 шт. на сумму 94900 рублей;</a:t>
            </a:r>
          </a:p>
          <a:p>
            <a:r>
              <a:rPr lang="ru-RU" dirty="0"/>
              <a:t>- ООО «ВЕС НН» </a:t>
            </a:r>
            <a:r>
              <a:rPr lang="ru-RU" b="1" dirty="0"/>
              <a:t>Холодильник САРАТОВ </a:t>
            </a:r>
            <a:r>
              <a:rPr lang="ru-RU" dirty="0"/>
              <a:t>452 КШ-122/15 - 17790 рублей;</a:t>
            </a:r>
          </a:p>
          <a:p>
            <a:r>
              <a:rPr lang="ru-RU" dirty="0"/>
              <a:t>- ООО «ВЕС НН» </a:t>
            </a:r>
            <a:r>
              <a:rPr lang="ru-RU" b="1" dirty="0"/>
              <a:t>электроплита 4-х </a:t>
            </a:r>
            <a:r>
              <a:rPr lang="ru-RU" b="1" dirty="0" err="1"/>
              <a:t>комфор</a:t>
            </a:r>
            <a:r>
              <a:rPr lang="ru-RU" dirty="0"/>
              <a:t>. ЭП-4П (0,12 конфорки) без духовки – 45900 рублей;</a:t>
            </a:r>
          </a:p>
          <a:p>
            <a:r>
              <a:rPr lang="ru-RU" dirty="0"/>
              <a:t>- ООО «ВЕС НН» машина </a:t>
            </a:r>
            <a:r>
              <a:rPr lang="ru-RU" b="1" dirty="0" err="1"/>
              <a:t>картофелечистительная</a:t>
            </a:r>
            <a:r>
              <a:rPr lang="ru-RU" dirty="0"/>
              <a:t> МКК-150-01 - 54000 рублей.</a:t>
            </a:r>
          </a:p>
          <a:p>
            <a:r>
              <a:rPr lang="ru-RU" dirty="0"/>
              <a:t>-ООО «ОКНА НТС» текущий ремонт по </a:t>
            </a:r>
            <a:r>
              <a:rPr lang="ru-RU" b="1" dirty="0"/>
              <a:t>замене деревянных окон</a:t>
            </a:r>
            <a:r>
              <a:rPr lang="ru-RU" dirty="0"/>
              <a:t> блоков на пластиковые в группы № </a:t>
            </a:r>
            <a:r>
              <a:rPr lang="ru-RU" dirty="0" smtClean="0"/>
              <a:t>1,3,9,12,14,15 </a:t>
            </a:r>
            <a:r>
              <a:rPr lang="ru-RU" dirty="0"/>
              <a:t>на сумму 99900 рублей;</a:t>
            </a:r>
          </a:p>
          <a:p>
            <a:r>
              <a:rPr lang="ru-RU" dirty="0"/>
              <a:t>-ИП «Шипунов Б.Г.» текущий ремонт по </a:t>
            </a:r>
            <a:r>
              <a:rPr lang="ru-RU" b="1" dirty="0"/>
              <a:t>замене линолеума</a:t>
            </a:r>
            <a:r>
              <a:rPr lang="ru-RU" dirty="0"/>
              <a:t> в музыкальный зал здания № 2 на сумму 90100 рублей.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044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2377" y="260648"/>
            <a:ext cx="6589199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8208911" cy="5904656"/>
          </a:xfrm>
        </p:spPr>
        <p:txBody>
          <a:bodyPr>
            <a:normAutofit lnSpcReduction="10000"/>
          </a:bodyPr>
          <a:lstStyle/>
          <a:p>
            <a:r>
              <a:rPr lang="ru-RU" b="1" u="sng" dirty="0"/>
              <a:t>Внебюджетные средства</a:t>
            </a:r>
            <a:endParaRPr lang="ru-RU" u="sng" dirty="0"/>
          </a:p>
          <a:p>
            <a:r>
              <a:rPr lang="ru-RU" dirty="0"/>
              <a:t>-ИП «Баранова О.А» </a:t>
            </a:r>
            <a:r>
              <a:rPr lang="ru-RU" b="1" dirty="0"/>
              <a:t>спецодежда для поваров</a:t>
            </a:r>
            <a:r>
              <a:rPr lang="ru-RU" dirty="0"/>
              <a:t> - на сумму 12000 рублей (халат Кружева, костюм мед Вера-4 шт., халат Николь, колпак повар ТС, колпак повар бязь, брюки ТС-3 шт., халат бязь-4 шт.);</a:t>
            </a:r>
          </a:p>
          <a:p>
            <a:r>
              <a:rPr lang="ru-RU" dirty="0"/>
              <a:t>- ИП «Козлова А.С.» </a:t>
            </a:r>
            <a:r>
              <a:rPr lang="ru-RU" b="1" dirty="0"/>
              <a:t>для ремонта уличных веранд</a:t>
            </a:r>
            <a:r>
              <a:rPr lang="ru-RU" dirty="0"/>
              <a:t> - доска 40*150*3000, брус 100х100х3000 на сумму 14784 рублей;</a:t>
            </a:r>
          </a:p>
          <a:p>
            <a:r>
              <a:rPr lang="ru-RU" dirty="0"/>
              <a:t>- ООО «РИАЛ-СТРОЙ» </a:t>
            </a:r>
            <a:r>
              <a:rPr lang="ru-RU" b="1" dirty="0"/>
              <a:t>жалюзи вертикальные в кабинет математики</a:t>
            </a:r>
            <a:r>
              <a:rPr lang="ru-RU" dirty="0"/>
              <a:t>, в группы № 13 и №15 - 8 шт. на сумму 22743 рублей;</a:t>
            </a:r>
          </a:p>
          <a:p>
            <a:r>
              <a:rPr lang="ru-RU" dirty="0"/>
              <a:t>- ООО «АРП-НН» - </a:t>
            </a:r>
            <a:r>
              <a:rPr lang="ru-RU" b="1" dirty="0"/>
              <a:t>проведение сети интернет</a:t>
            </a:r>
            <a:r>
              <a:rPr lang="ru-RU" dirty="0"/>
              <a:t> во все помещения 1 и 2 зданий- многожильный </a:t>
            </a:r>
            <a:r>
              <a:rPr lang="en-US" dirty="0"/>
              <a:t>UTP</a:t>
            </a:r>
            <a:r>
              <a:rPr lang="ru-RU" dirty="0"/>
              <a:t>-кабель, коммутатор </a:t>
            </a:r>
            <a:r>
              <a:rPr lang="en-US" dirty="0"/>
              <a:t>TP</a:t>
            </a:r>
            <a:r>
              <a:rPr lang="ru-RU" dirty="0"/>
              <a:t>-</a:t>
            </a:r>
            <a:r>
              <a:rPr lang="en-US" dirty="0"/>
              <a:t>LINK</a:t>
            </a:r>
            <a:r>
              <a:rPr lang="ru-RU" dirty="0"/>
              <a:t>, кабельный канал, крепежи, стяжки, дюбеля, буры - на сумму 45 424 рублей;</a:t>
            </a:r>
          </a:p>
          <a:p>
            <a:r>
              <a:rPr lang="ru-RU" dirty="0" smtClean="0"/>
              <a:t>- </a:t>
            </a:r>
            <a:r>
              <a:rPr lang="ru-RU" dirty="0"/>
              <a:t>ООО «ВИКАР-НН» </a:t>
            </a:r>
            <a:r>
              <a:rPr lang="ru-RU" b="1" dirty="0"/>
              <a:t>краска</a:t>
            </a:r>
            <a:r>
              <a:rPr lang="ru-RU" dirty="0"/>
              <a:t> ПФ в ассортименте, эмаль в ассортименте на сумму 49996 рублей;</a:t>
            </a:r>
          </a:p>
          <a:p>
            <a:r>
              <a:rPr lang="ru-RU" dirty="0"/>
              <a:t>- ИП Козлова А.С. </a:t>
            </a:r>
            <a:r>
              <a:rPr lang="ru-RU" b="1" dirty="0"/>
              <a:t>мягкий инвентарь</a:t>
            </a:r>
            <a:r>
              <a:rPr lang="ru-RU" dirty="0"/>
              <a:t> (детское постельное белье, полотенца) 38346 рублей;</a:t>
            </a:r>
          </a:p>
          <a:p>
            <a:r>
              <a:rPr lang="ru-RU" dirty="0"/>
              <a:t>- ИП Козлова А.С. </a:t>
            </a:r>
            <a:r>
              <a:rPr lang="ru-RU" b="1" dirty="0"/>
              <a:t>посуда для детского питания</a:t>
            </a:r>
            <a:r>
              <a:rPr lang="ru-RU" dirty="0"/>
              <a:t> 31393, 60 рублей;</a:t>
            </a:r>
          </a:p>
          <a:p>
            <a:r>
              <a:rPr lang="ru-RU" dirty="0"/>
              <a:t>- ИП Козлова А.С. </a:t>
            </a:r>
            <a:r>
              <a:rPr lang="ru-RU" b="1" dirty="0"/>
              <a:t>моющие средства </a:t>
            </a:r>
            <a:r>
              <a:rPr lang="ru-RU" dirty="0"/>
              <a:t>21424 рублей.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16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476672"/>
            <a:ext cx="7778824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08911" cy="5832648"/>
          </a:xfrm>
        </p:spPr>
        <p:txBody>
          <a:bodyPr/>
          <a:lstStyle/>
          <a:p>
            <a:r>
              <a:rPr lang="ru-RU" b="1" dirty="0"/>
              <a:t>Спонсорская помощь </a:t>
            </a:r>
            <a:r>
              <a:rPr lang="ru-RU" b="1" dirty="0" smtClean="0"/>
              <a:t>МАДОУ</a:t>
            </a:r>
            <a:r>
              <a:rPr lang="ru-RU" dirty="0" smtClean="0"/>
              <a:t> </a:t>
            </a:r>
            <a:r>
              <a:rPr lang="ru-RU" dirty="0"/>
              <a:t>- шкаф для посуды с сушилкой, шкаф для посуды с полкой, тумба под мойку, тумба под посуду- 4 штуки (1,6,8,9 группы</a:t>
            </a:r>
            <a:r>
              <a:rPr lang="ru-RU" dirty="0" smtClean="0"/>
              <a:t>).</a:t>
            </a:r>
            <a:endParaRPr lang="ru-RU" dirty="0"/>
          </a:p>
          <a:p>
            <a:r>
              <a:rPr lang="ru-RU" b="1" dirty="0"/>
              <a:t>Победа проекта</a:t>
            </a:r>
            <a:r>
              <a:rPr lang="ru-RU" dirty="0"/>
              <a:t> МАДОУ «Городок дорожных </a:t>
            </a:r>
            <a:r>
              <a:rPr lang="ru-RU" dirty="0" err="1"/>
              <a:t>Знаек</a:t>
            </a:r>
            <a:r>
              <a:rPr lang="ru-RU" dirty="0"/>
              <a:t>» в конкурсе </a:t>
            </a:r>
            <a:r>
              <a:rPr lang="ru-RU" b="1" dirty="0"/>
              <a:t>«Моя инициатива»</a:t>
            </a:r>
            <a:r>
              <a:rPr lang="ru-RU" dirty="0"/>
              <a:t> - укладка асфальтового покрытия 78 </a:t>
            </a:r>
            <a:r>
              <a:rPr lang="ru-RU" dirty="0" err="1"/>
              <a:t>кв.м</a:t>
            </a:r>
            <a:r>
              <a:rPr lang="ru-RU" dirty="0"/>
              <a:t> 49000 рублей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026054"/>
            <a:ext cx="2646040" cy="3528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436" y="3026054"/>
            <a:ext cx="5801044" cy="349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424936" cy="525658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председателем родительского совета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Кудрявцеву Я.В.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родителей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комиссии по урегулированию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споров Железнову Т.В.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план работы родительского совета в 2020-2021 уч. году.</a:t>
            </a:r>
          </a:p>
          <a:p>
            <a:pPr lvl="0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 соблюдать меры профилактики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и других инфекционных заболеваний. </a:t>
            </a:r>
          </a:p>
          <a:p>
            <a:pPr lvl="0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к сведению информацию о направлениях работы с детьми в 2020-2021 уч. году, об участии в конкурсах.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инструктаж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 воспитанников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 ответственности за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и здоровье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по профилактике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травматизма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осенний период.</a:t>
            </a:r>
          </a:p>
          <a:p>
            <a:pPr algn="just">
              <a:spcBef>
                <a:spcPts val="60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взаимодействие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Сормовским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филиалом Межотраслевой централизованной бухгалтерии муниципальных учреждений города.</a:t>
            </a:r>
          </a:p>
          <a:p>
            <a:pPr algn="just">
              <a:spcBef>
                <a:spcPts val="60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к сведению отчет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о расходовании денежных средств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9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60648"/>
            <a:ext cx="4250432" cy="9962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35275"/>
            <a:ext cx="3796105" cy="3342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9" y="3793199"/>
            <a:ext cx="4105543" cy="30073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582" y="116632"/>
            <a:ext cx="4244856" cy="31180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376" y="3635951"/>
            <a:ext cx="4203011" cy="31522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3299" y="1700808"/>
            <a:ext cx="3749849" cy="35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512168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председателя родительского совета и представителя родителей в состав Комиссии по урегулированию споров между участниками образовательных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44824"/>
            <a:ext cx="8496944" cy="468052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родительского совета – может присутствовать на заседаниях педагогического совета, Общего собрания работников, комиссии по урегулированию споров между участниками образовательного процесса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согласованию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представителя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родительского совета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комиссии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урегулированию споров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участниками образовательных отношений.</a:t>
            </a:r>
          </a:p>
          <a:p>
            <a:pPr algn="just"/>
            <a:r>
              <a:rPr 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решения: </a:t>
            </a:r>
          </a:p>
          <a:p>
            <a:pPr lvl="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председателем родительского совета МАДОУ в 2020-2021 уч. году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Кудрявцеву Яну Вячеславовну (родительский комитет группы № 7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ыбрать представителя родителей в состав комиссии по урегулированию споров в 2020-2021 уч. году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Железнову Татьяну Викторовну (родительский комитет группы № 10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7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родительского совета 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уч.году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038028"/>
              </p:ext>
            </p:extLst>
          </p:nvPr>
        </p:nvGraphicFramePr>
        <p:xfrm>
          <a:off x="539552" y="1124744"/>
          <a:ext cx="8352928" cy="5544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6170"/>
                <a:gridCol w="6433096"/>
                <a:gridCol w="491349"/>
                <a:gridCol w="842313"/>
              </a:tblGrid>
              <a:tr h="658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8916" marR="289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8916" marR="289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8916" marR="289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8916" marR="28916" marT="0" marB="0"/>
                </a:tc>
              </a:tr>
              <a:tr h="48858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8916" marR="2891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Выбор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председателя родительского совета и представителя родителей в состав Комиссии по урегулированию споров между участниками образовательных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отношений.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 Разработка плана работы родительского совета в 2020-2021 уч. году.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 педагогическому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совету № 2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тему: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«Создание условий, обеспечивающих охрану жизни и здоровья детей, предупреждение детского травматизма через формирование осознанного отношения к своему травматизму».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Подготовка  помещений д/с к осенне-зимнему периоду. Организация помощи родителей в благоустройстве и уборке снега. Участие родителей в конкурсе «Лучший зимний участок».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Подготовка к осенним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развлечениям и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новогодним праздникам (декорации, костюмы, участие в празднике).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Ответственность родителей за жизнь и здоровье детей и профилактика </a:t>
                      </a: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коронавирусной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инфекции и других инфекционных заболеваний. Профилактика травматизма в осенне-зимний период.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Организация взаимодействия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родителей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</a:t>
                      </a:r>
                      <a:r>
                        <a:rPr lang="ru-RU" sz="16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Сормовским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филиалом МБУ «МЦБ МУГ».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28916" marR="2891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Х-ХІІ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8916" marR="2891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Заведующий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родит.совета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8916" marR="2891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35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родительского совета 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уч.году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1780625"/>
              </p:ext>
            </p:extLst>
          </p:nvPr>
        </p:nvGraphicFramePr>
        <p:xfrm>
          <a:off x="683567" y="1196752"/>
          <a:ext cx="8136904" cy="52173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971"/>
                <a:gridCol w="6485764"/>
                <a:gridCol w="478641"/>
                <a:gridCol w="820528"/>
              </a:tblGrid>
              <a:tr h="645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8916" marR="289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8916" marR="289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8916" marR="289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8916" marR="28916" marT="0" marB="0"/>
                </a:tc>
              </a:tr>
              <a:tr h="446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8916" marR="2891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одготовка к  педсовету № 3 «Формирование эмоционально-ценностного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отношения к истории, культуре и традициям своей Малой родины, городу в рамках проектной деятельности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(800-летие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Нижнего Новгорода)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Результаты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освоения образовательной программы МАДОУ детьми, участие детей в конкурсах различного уровня.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Охрана жизни и здоровья детей в весенне-летний период, профилактика травматизма.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Подготовка к празднику 8 Марта, организация выпускных праздников в подготовительных группах.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Подготовка к летней оздоровительной работе.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родителей в конкурсе «Лучший летний участок и цветник».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Работа зданий МАДОУ летом.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Результаты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посещения городского педагогического факультета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8. Подведение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итогов работы родительского совета, проведение итоговых родительских собраний (отчет о расходовании средств).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9. Подготовка к новому 2021-2022 уч. году.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8916" marR="2891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І-ІV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8916" marR="2891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Заведующий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родит.совета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8916" marR="2891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41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78825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МАДОУ в городском образовательном форуме 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Точки роста 2020»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1" y="2133600"/>
            <a:ext cx="7922840" cy="3777622"/>
          </a:xfrm>
        </p:spPr>
        <p:txBody>
          <a:bodyPr/>
          <a:lstStyle/>
          <a:p>
            <a:endParaRPr lang="ru-RU" dirty="0"/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опыта работы на тему: «Создание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цифровой образовательной среды 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обеспечения высокого качества 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доступности дошкольного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4509120"/>
            <a:ext cx="281050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1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Информационно-образовательная среда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6064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419872" y="2708920"/>
            <a:ext cx="2232248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Значение использования цифровой образовательной  среды для воспитанников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43608" y="1268760"/>
            <a:ext cx="1584176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Индивидуализация учебного процесса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43608" y="2276872"/>
            <a:ext cx="158417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Создание ситуации успешности для ребенка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43608" y="3356992"/>
            <a:ext cx="165618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Возможность обеспечения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подхода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43608" y="4941168"/>
            <a:ext cx="1656184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Повышение мотивации, интерес, удивление и радость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91880" y="1268760"/>
            <a:ext cx="201622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Организация коллективной деятельности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63888" y="4941168"/>
            <a:ext cx="208823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Доступность образования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16216" y="1268760"/>
            <a:ext cx="16561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Ориентация на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потребности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88224" y="2348880"/>
            <a:ext cx="16561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Социализация  воспитанников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588224" y="3501008"/>
            <a:ext cx="1656184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Обеспечение психолого-педагогического сопровождения образовательной деятельности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88224" y="5013176"/>
            <a:ext cx="172819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Разноуровневость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содержания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4499992" y="1988840"/>
            <a:ext cx="0" cy="72008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8" idx="7"/>
          </p:cNvCxnSpPr>
          <p:nvPr/>
        </p:nvCxnSpPr>
        <p:spPr>
          <a:xfrm flipV="1">
            <a:off x="5325215" y="1916832"/>
            <a:ext cx="1191001" cy="981904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8" idx="6"/>
          </p:cNvCxnSpPr>
          <p:nvPr/>
        </p:nvCxnSpPr>
        <p:spPr>
          <a:xfrm flipV="1">
            <a:off x="5652120" y="2924944"/>
            <a:ext cx="936104" cy="43204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5364088" y="3861048"/>
            <a:ext cx="1224136" cy="36004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860032" y="4005064"/>
            <a:ext cx="1728192" cy="108012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499992" y="4077072"/>
            <a:ext cx="0" cy="79208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2771800" y="4005064"/>
            <a:ext cx="1296144" cy="100811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2771800" y="3861048"/>
            <a:ext cx="1008112" cy="43204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 flipV="1">
            <a:off x="2627784" y="2852936"/>
            <a:ext cx="792088" cy="576064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8" idx="1"/>
          </p:cNvCxnSpPr>
          <p:nvPr/>
        </p:nvCxnSpPr>
        <p:spPr>
          <a:xfrm flipH="1" flipV="1">
            <a:off x="2627784" y="1916832"/>
            <a:ext cx="1118993" cy="981904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882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5188</TotalTime>
  <Words>4150</Words>
  <Application>Microsoft Office PowerPoint</Application>
  <PresentationFormat>Экран (4:3)</PresentationFormat>
  <Paragraphs>469</Paragraphs>
  <Slides>48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7" baseType="lpstr">
      <vt:lpstr>Arial</vt:lpstr>
      <vt:lpstr>Bookman Old Style</vt:lpstr>
      <vt:lpstr>Calibri</vt:lpstr>
      <vt:lpstr>Century Gothic</vt:lpstr>
      <vt:lpstr>Symbol</vt:lpstr>
      <vt:lpstr>Times New Roman</vt:lpstr>
      <vt:lpstr>Wingdings</vt:lpstr>
      <vt:lpstr>Wingdings 3</vt:lpstr>
      <vt:lpstr>Легкий дым</vt:lpstr>
      <vt:lpstr>Муниципальное автономное дошкольное образовательное учреждение  «Детский сад № 393»</vt:lpstr>
      <vt:lpstr>Повестка дня:</vt:lpstr>
      <vt:lpstr>Положение о родительском совете МАДОУ</vt:lpstr>
      <vt:lpstr>Положение о родительском собрании</vt:lpstr>
      <vt:lpstr>Выбор председателя родительского совета и представителя родителей в состав Комиссии по урегулированию споров между участниками образовательных отношений.</vt:lpstr>
      <vt:lpstr>План работы родительского совета в 2020-2021 уч.году</vt:lpstr>
      <vt:lpstr>План работы родительского совета в 2020-2021 уч.году</vt:lpstr>
      <vt:lpstr>Участие МАДОУ в городском образовательном форуме  «Точки роста 2020»   </vt:lpstr>
      <vt:lpstr>Информационно-образовательная среда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  </vt:lpstr>
      <vt:lpstr>  </vt:lpstr>
      <vt:lpstr>Презентация PowerPoint</vt:lpstr>
      <vt:lpstr>Презентация PowerPoint</vt:lpstr>
      <vt:lpstr>игра «Загадки с грядки»</vt:lpstr>
      <vt:lpstr>Организационное обеспечение реализации программы </vt:lpstr>
      <vt:lpstr>  Забавные механизмы руками детей </vt:lpstr>
      <vt:lpstr>Презентация PowerPoint</vt:lpstr>
      <vt:lpstr>Презентация PowerPoint</vt:lpstr>
      <vt:lpstr>Как преодолеть тревожность родителям в эпоху перемен  </vt:lpstr>
      <vt:lpstr>Охрана жизни и здоровья детей</vt:lpstr>
      <vt:lpstr>Профилактика коронавирусной инфекции</vt:lpstr>
      <vt:lpstr>Презентация PowerPoint</vt:lpstr>
      <vt:lpstr>Меры профилактики заболеваний в МАДОУ</vt:lpstr>
      <vt:lpstr>Презентация PowerPoint</vt:lpstr>
      <vt:lpstr>Памятка для родителей</vt:lpstr>
      <vt:lpstr>Работа с детьми в 2020-2021 уч. году</vt:lpstr>
      <vt:lpstr>Презентация PowerPoint</vt:lpstr>
      <vt:lpstr>Презентация PowerPoint</vt:lpstr>
      <vt:lpstr>Профилактика травматизма в осенний период</vt:lpstr>
      <vt:lpstr>Презентация PowerPoint</vt:lpstr>
      <vt:lpstr>Презентация PowerPoint</vt:lpstr>
      <vt:lpstr>Организация взаимодействия с МЦБ МУГ</vt:lpstr>
      <vt:lpstr>Отчет о расходовании денежных средств</vt:lpstr>
      <vt:lpstr>Презентация PowerPoint</vt:lpstr>
      <vt:lpstr>Презентация PowerPoint</vt:lpstr>
      <vt:lpstr>Презентация PowerPoint</vt:lpstr>
      <vt:lpstr>Презентация PowerPoint</vt:lpstr>
      <vt:lpstr>Решение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 «Детский сад № 393»</dc:title>
  <dc:creator>Татьяна</dc:creator>
  <cp:lastModifiedBy>Пользователь</cp:lastModifiedBy>
  <cp:revision>255</cp:revision>
  <cp:lastPrinted>2020-09-23T14:54:43Z</cp:lastPrinted>
  <dcterms:created xsi:type="dcterms:W3CDTF">2015-12-03T11:47:59Z</dcterms:created>
  <dcterms:modified xsi:type="dcterms:W3CDTF">2020-10-01T12:54:17Z</dcterms:modified>
</cp:coreProperties>
</file>